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Default Extension="gif" ContentType="image/gif"/>
  <Default Extension="jpg" ContentType="image/jpeg"/>
  <Default Extension="jpeg" ContentType="image/jpeg"/>
  <Default Extension="png" ContentType="image/png"/>
  <Default Extension="xlsx" ContentType="application/vnd.openxmlformats-officedocument.spreadsheetml.sheet"/>
</Types>
</file>

<file path=_rels/.rels><?xml version="1.0" encoding="UTF-8" standalone="yes"?>
<Relationships xmlns="http://schemas.openxmlformats.org/package/2006/relationships">
  <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Lst>
  <p:sldSz cx="9144000" cy="5143500" type="screen16x9"/>
  <p:notesSz cx="6858000" cy="9144000"/>
  <p:defaultTextStyle>
    <a:defPPr>
      <a:defRPr lang="fr-FR"/>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lastView="sldView">
  <p:slideViewPr>
    <p:cSldViewPr>
      <p:cViewPr>
        <p:scale>
          <a:sx d="100" n="100"/>
          <a:sy d="100" n="100"/>
        </p:scale>
        <p:origin x="0" y="0"/>
      </p:cViewPr>
    </p:cSldViewPr>
  </p:slideViewPr>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
  <Relationship Id="rId2" Type="http://schemas.openxmlformats.org/officeDocument/2006/relationships/theme" Target="theme/theme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presProps" Target="presProps.xml"/>
  <Relationship Id="rId220" Type="http://schemas.openxmlformats.org/officeDocument/2006/relationships/viewProps" Target="viewProps.xml"/>
  <Relationship Id="rId221" Type="http://schemas.openxmlformats.org/officeDocument/2006/relationships/tableStyles" Target="tableStyles.xml"/>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242164052" r:id="rId1"/>
  </p:sldLayoutIdLst>
  <p:txStyles>
    <p:titleStyle>
      <a:lvl1pPr algn="ctr">
        <a:defRPr sz="4400" kern="1200">
          <a:solidFill>
            <a:schemeClr val="lt1"/>
          </a:solidFill>
        </a:defRPr>
      </a:lvl1pPr>
      <a:extLst/>
    </p:titleStyle>
    <p:bodyStyle>
      <a:lvl1pPr algn="ctr" indent="-324900">
        <a:defRPr sz="3200" kern="1200">
          <a:solidFill>
            <a:schemeClr val="tx1"/>
          </a:solidFill>
        </a:defRPr>
      </a:lvl1pPr>
      <a:extLst/>
    </p:bodyStyle>
    <p:otherStyle>
      <a:defPPr algn="ctr">
        <a:defRPr kern="1200">
          <a:solidFill>
            <a:schemeClr val="tx1"/>
          </a:solidFill>
        </a:defRPr>
      </a:defPPr>
      <a:extLst/>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0.jp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jpg"/>
</Relationships>

</file>

<file path=ppt/slides/_rels/slide10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9.png"/>
</Relationships>

</file>

<file path=ppt/slides/_rels/slide10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0.png"/>
</Relationships>

</file>

<file path=ppt/slides/_rels/slide10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1.png"/>
</Relationships>

</file>

<file path=ppt/slides/_rels/slide10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2.png"/>
</Relationships>

</file>

<file path=ppt/slides/_rels/slide10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3.png"/>
</Relationships>

</file>

<file path=ppt/slides/_rels/slide10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4.png"/>
</Relationships>

</file>

<file path=ppt/slides/_rels/slide10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5.png"/>
</Relationships>

</file>

<file path=ppt/slides/_rels/slide10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6.png"/>
</Relationships>

</file>

<file path=ppt/slides/_rels/slide10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7.png"/>
</Relationships>

</file>

<file path=ppt/slides/_rels/slide10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8.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jpg"/>
</Relationships>

</file>

<file path=ppt/slides/_rels/slide1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09.png"/>
</Relationships>

</file>

<file path=ppt/slides/_rels/slide1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0.png"/>
</Relationships>

</file>

<file path=ppt/slides/_rels/slide1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1.png"/>
</Relationships>

</file>

<file path=ppt/slides/_rels/slide11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2.png"/>
</Relationships>

</file>

<file path=ppt/slides/_rels/slide11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3.png"/>
</Relationships>

</file>

<file path=ppt/slides/_rels/slide1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4.png"/>
</Relationships>

</file>

<file path=ppt/slides/_rels/slide11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5.png"/>
</Relationships>

</file>

<file path=ppt/slides/_rels/slide11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6.png"/>
</Relationships>

</file>

<file path=ppt/slides/_rels/slide11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7.png"/>
</Relationships>

</file>

<file path=ppt/slides/_rels/slide11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8.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jpg"/>
</Relationships>

</file>

<file path=ppt/slides/_rels/slide12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19.png"/>
</Relationships>

</file>

<file path=ppt/slides/_rels/slide12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0.png"/>
</Relationships>

</file>

<file path=ppt/slides/_rels/slide12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1.png"/>
</Relationships>

</file>

<file path=ppt/slides/_rels/slide12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2.png"/>
</Relationships>

</file>

<file path=ppt/slides/_rels/slide12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3.png"/>
</Relationships>

</file>

<file path=ppt/slides/_rels/slide12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4.png"/>
</Relationships>

</file>

<file path=ppt/slides/_rels/slide12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5.png"/>
</Relationships>

</file>

<file path=ppt/slides/_rels/slide12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6.png"/>
</Relationships>

</file>

<file path=ppt/slides/_rels/slide12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7.png"/>
</Relationships>

</file>

<file path=ppt/slides/_rels/slide12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8.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jpg"/>
</Relationships>

</file>

<file path=ppt/slides/_rels/slide13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29.png"/>
</Relationships>

</file>

<file path=ppt/slides/_rels/slide13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0.png"/>
</Relationships>

</file>

<file path=ppt/slides/_rels/slide13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1.png"/>
</Relationships>

</file>

<file path=ppt/slides/_rels/slide13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2.png"/>
</Relationships>

</file>

<file path=ppt/slides/_rels/slide13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3.png"/>
</Relationships>

</file>

<file path=ppt/slides/_rels/slide13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4.png"/>
</Relationships>

</file>

<file path=ppt/slides/_rels/slide13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5.png"/>
</Relationships>

</file>

<file path=ppt/slides/_rels/slide13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6.png"/>
</Relationships>

</file>

<file path=ppt/slides/_rels/slide13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7.png"/>
</Relationships>

</file>

<file path=ppt/slides/_rels/slide13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8.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jpg"/>
</Relationships>

</file>

<file path=ppt/slides/_rels/slide14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39.png"/>
</Relationships>

</file>

<file path=ppt/slides/_rels/slide14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0.png"/>
</Relationships>

</file>

<file path=ppt/slides/_rels/slide14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1.png"/>
</Relationships>

</file>

<file path=ppt/slides/_rels/slide14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8.png"/>
</Relationships>

</file>

<file path=ppt/slides/_rels/slide14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3.png"/>
</Relationships>

</file>

<file path=ppt/slides/_rels/slide14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4.png"/>
</Relationships>

</file>

<file path=ppt/slides/_rels/slide14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5.png"/>
</Relationships>

</file>

<file path=ppt/slides/_rels/slide14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6.png"/>
</Relationships>

</file>

<file path=ppt/slides/_rels/slide14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7.png"/>
</Relationships>

</file>

<file path=ppt/slides/_rels/slide14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8.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jpg"/>
</Relationships>

</file>

<file path=ppt/slides/_rels/slide15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49.png"/>
</Relationships>

</file>

<file path=ppt/slides/_rels/slide15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0.png"/>
</Relationships>

</file>

<file path=ppt/slides/_rels/slide15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1.png"/>
</Relationships>

</file>

<file path=ppt/slides/_rels/slide15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2.png"/>
</Relationships>

</file>

<file path=ppt/slides/_rels/slide15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3.png"/>
</Relationships>

</file>

<file path=ppt/slides/_rels/slide15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4.png"/>
</Relationships>

</file>

<file path=ppt/slides/_rels/slide15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5.png"/>
</Relationships>

</file>

<file path=ppt/slides/_rels/slide15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6.png"/>
</Relationships>

</file>

<file path=ppt/slides/_rels/slide15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7.png"/>
</Relationships>

</file>

<file path=ppt/slides/_rels/slide15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8.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jpg"/>
</Relationships>

</file>

<file path=ppt/slides/_rels/slide16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59.png"/>
</Relationships>

</file>

<file path=ppt/slides/_rels/slide16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0.png"/>
</Relationships>

</file>

<file path=ppt/slides/_rels/slide16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1.png"/>
</Relationships>

</file>

<file path=ppt/slides/_rels/slide16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2.png"/>
</Relationships>

</file>

<file path=ppt/slides/_rels/slide16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3.png"/>
</Relationships>

</file>

<file path=ppt/slides/_rels/slide16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4.png"/>
</Relationships>

</file>

<file path=ppt/slides/_rels/slide16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5.png"/>
</Relationships>

</file>

<file path=ppt/slides/_rels/slide16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6.png"/>
</Relationships>

</file>

<file path=ppt/slides/_rels/slide16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7.png"/>
</Relationships>

</file>

<file path=ppt/slides/_rels/slide16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8.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jpg"/>
</Relationships>

</file>

<file path=ppt/slides/_rels/slide17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69.png"/>
</Relationships>

</file>

<file path=ppt/slides/_rels/slide17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0.png"/>
</Relationships>

</file>

<file path=ppt/slides/_rels/slide17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1.png"/>
</Relationships>

</file>

<file path=ppt/slides/_rels/slide17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2.png"/>
</Relationships>

</file>

<file path=ppt/slides/_rels/slide17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3.png"/>
</Relationships>

</file>

<file path=ppt/slides/_rels/slide17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4.png"/>
</Relationships>

</file>

<file path=ppt/slides/_rels/slide17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5.png"/>
</Relationships>

</file>

<file path=ppt/slides/_rels/slide17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6.png"/>
</Relationships>

</file>

<file path=ppt/slides/_rels/slide17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7.png"/>
</Relationships>

</file>

<file path=ppt/slides/_rels/slide17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8.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sign_mark.11.151.png"/>
  <Relationship Id="rId3" Type="http://schemas.openxmlformats.org/officeDocument/2006/relationships/image" Target="../media/background_17.png"/>
</Relationships>

</file>

<file path=ppt/slides/_rels/slide18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79.png"/>
</Relationships>

</file>

<file path=ppt/slides/_rels/slide18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0.png"/>
</Relationships>

</file>

<file path=ppt/slides/_rels/slide18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1.png"/>
</Relationships>

</file>

<file path=ppt/slides/_rels/slide18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2.png"/>
</Relationships>

</file>

<file path=ppt/slides/_rels/slide18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3.png"/>
</Relationships>

</file>

<file path=ppt/slides/_rels/slide18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4.png"/>
</Relationships>

</file>

<file path=ppt/slides/_rels/slide18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5.png"/>
</Relationships>

</file>

<file path=ppt/slides/_rels/slide18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6.png"/>
</Relationships>

</file>

<file path=ppt/slides/_rels/slide18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7.png"/>
</Relationships>

</file>

<file path=ppt/slides/_rels/slide18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8.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sign_mobile_off2.png"/>
  <Relationship Id="rId3" Type="http://schemas.openxmlformats.org/officeDocument/2006/relationships/image" Target="../media/background_18.png"/>
</Relationships>

</file>

<file path=ppt/slides/_rels/slide19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89.png"/>
</Relationships>

</file>

<file path=ppt/slides/_rels/slide19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placeholder5.jpg"/>
  <Relationship Id="rId3" Type="http://schemas.openxmlformats.org/officeDocument/2006/relationships/image" Target="../media/background_190.png"/>
</Relationships>

</file>

<file path=ppt/slides/_rels/slide19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placeholder6.jpg"/>
  <Relationship Id="rId3" Type="http://schemas.openxmlformats.org/officeDocument/2006/relationships/image" Target="../media/background_191.png"/>
</Relationships>

</file>

<file path=ppt/slides/_rels/slide19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placeholder7.jpg"/>
  <Relationship Id="rId3" Type="http://schemas.openxmlformats.org/officeDocument/2006/relationships/image" Target="../media/background_192.png"/>
</Relationships>

</file>

<file path=ppt/slides/_rels/slide19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93.png"/>
</Relationships>

</file>

<file path=ppt/slides/_rels/slide19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94.png"/>
</Relationships>

</file>

<file path=ppt/slides/_rels/slide19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95.png"/>
</Relationships>

</file>

<file path=ppt/slides/_rels/slide19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96.png"/>
</Relationships>

</file>

<file path=ppt/slides/_rels/slide19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97.png"/>
</Relationships>

</file>

<file path=ppt/slides/_rels/slide19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98.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jpg"/>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sign_quiet3.png"/>
  <Relationship Id="rId3" Type="http://schemas.openxmlformats.org/officeDocument/2006/relationships/image" Target="../media/background_19.png"/>
</Relationships>

</file>

<file path=ppt/slides/_rels/slide20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199.png"/>
</Relationships>

</file>

<file path=ppt/slides/_rels/slide20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0.png"/>
</Relationships>

</file>

<file path=ppt/slides/_rels/slide20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1.png"/>
</Relationships>

</file>

<file path=ppt/slides/_rels/slide20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2.png"/>
</Relationships>

</file>

<file path=ppt/slides/_rels/slide20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3.png"/>
</Relationships>

</file>

<file path=ppt/slides/_rels/slide20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4.png"/>
</Relationships>

</file>

<file path=ppt/slides/_rels/slide20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5.png"/>
</Relationships>

</file>

<file path=ppt/slides/_rels/slide20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6.png"/>
</Relationships>

</file>

<file path=ppt/slides/_rels/slide20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7.png"/>
</Relationships>

</file>

<file path=ppt/slides/_rels/slide20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8.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png"/>
</Relationships>

</file>

<file path=ppt/slides/_rels/slide2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09.png"/>
</Relationships>

</file>

<file path=ppt/slides/_rels/slide2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10.png"/>
</Relationships>

</file>

<file path=ppt/slides/_rels/slide2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11.png"/>
</Relationships>

</file>

<file path=ppt/slides/_rels/slide21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12.png"/>
</Relationships>

</file>

<file path=ppt/slides/_rels/slide21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13.png"/>
</Relationships>

</file>

<file path=ppt/slides/_rels/slide2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14.png"/>
</Relationships>

</file>

<file path=ppt/slides/_rels/slide21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15.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sign_quiet_praying4.png"/>
  <Relationship Id="rId3" Type="http://schemas.openxmlformats.org/officeDocument/2006/relationships/image" Target="../media/background_21.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2.png"/>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3.png"/>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4.png"/>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5.png"/>
</Relationships>

</file>

<file path=ppt/slides/_rels/slide2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6.png"/>
</Relationships>

</file>

<file path=ppt/slides/_rels/slide2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7.png"/>
</Relationships>

</file>

<file path=ppt/slides/_rels/slide2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8.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jpg"/>
</Relationships>

</file>

<file path=ppt/slides/_rels/slide3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29.png"/>
</Relationships>

</file>

<file path=ppt/slides/_rels/slide3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0.png"/>
</Relationships>

</file>

<file path=ppt/slides/_rels/slide3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1.png"/>
</Relationships>

</file>

<file path=ppt/slides/_rels/slide3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2.png"/>
</Relationships>

</file>

<file path=ppt/slides/_rels/slide3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3.pn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4.png"/>
</Relationships>

</file>

<file path=ppt/slides/_rels/slide3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5.png"/>
</Relationships>

</file>

<file path=ppt/slides/_rels/slide3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6.png"/>
</Relationships>

</file>

<file path=ppt/slides/_rels/slide3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7.png"/>
</Relationships>

</file>

<file path=ppt/slides/_rels/slide3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8.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jpg"/>
</Relationships>

</file>

<file path=ppt/slides/_rels/slide4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39.png"/>
</Relationships>

</file>

<file path=ppt/slides/_rels/slide4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0.png"/>
</Relationships>

</file>

<file path=ppt/slides/_rels/slide4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1.png"/>
</Relationships>

</file>

<file path=ppt/slides/_rels/slide4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2.png"/>
</Relationships>

</file>

<file path=ppt/slides/_rels/slide4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3.png"/>
</Relationships>

</file>

<file path=ppt/slides/_rels/slide4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4.png"/>
</Relationships>

</file>

<file path=ppt/slides/_rels/slide4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5.png"/>
</Relationships>

</file>

<file path=ppt/slides/_rels/slide4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6.png"/>
</Relationships>

</file>

<file path=ppt/slides/_rels/slide4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7.png"/>
</Relationships>

</file>

<file path=ppt/slides/_rels/slide4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8.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jpg"/>
</Relationships>

</file>

<file path=ppt/slides/_rels/slide5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49.png"/>
</Relationships>

</file>

<file path=ppt/slides/_rels/slide5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0.png"/>
</Relationships>

</file>

<file path=ppt/slides/_rels/slide5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1.png"/>
</Relationships>

</file>

<file path=ppt/slides/_rels/slide5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2.png"/>
</Relationships>

</file>

<file path=ppt/slides/_rels/slide5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3.png"/>
</Relationships>

</file>

<file path=ppt/slides/_rels/slide5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4.png"/>
</Relationships>

</file>

<file path=ppt/slides/_rels/slide5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5.png"/>
</Relationships>

</file>

<file path=ppt/slides/_rels/slide5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6.png"/>
</Relationships>

</file>

<file path=ppt/slides/_rels/slide5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7.png"/>
</Relationships>

</file>

<file path=ppt/slides/_rels/slide5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8.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jpg"/>
</Relationships>

</file>

<file path=ppt/slides/_rels/slide6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59.png"/>
</Relationships>

</file>

<file path=ppt/slides/_rels/slide6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0.png"/>
</Relationships>

</file>

<file path=ppt/slides/_rels/slide6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1.png"/>
</Relationships>

</file>

<file path=ppt/slides/_rels/slide6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2.png"/>
</Relationships>

</file>

<file path=ppt/slides/_rels/slide6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3.png"/>
</Relationships>

</file>

<file path=ppt/slides/_rels/slide6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4.png"/>
</Relationships>

</file>

<file path=ppt/slides/_rels/slide6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5.png"/>
</Relationships>

</file>

<file path=ppt/slides/_rels/slide6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6.png"/>
</Relationships>

</file>

<file path=ppt/slides/_rels/slide6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7.png"/>
</Relationships>

</file>

<file path=ppt/slides/_rels/slide6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8.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jpg"/>
</Relationships>

</file>

<file path=ppt/slides/_rels/slide7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69.png"/>
</Relationships>

</file>

<file path=ppt/slides/_rels/slide7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0.png"/>
</Relationships>

</file>

<file path=ppt/slides/_rels/slide7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1.png"/>
</Relationships>

</file>

<file path=ppt/slides/_rels/slide7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2.png"/>
</Relationships>

</file>

<file path=ppt/slides/_rels/slide7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3.png"/>
</Relationships>

</file>

<file path=ppt/slides/_rels/slide7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4.png"/>
</Relationships>

</file>

<file path=ppt/slides/_rels/slide7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5.png"/>
</Relationships>

</file>

<file path=ppt/slides/_rels/slide7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6.png"/>
</Relationships>

</file>

<file path=ppt/slides/_rels/slide7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7.png"/>
</Relationships>

</file>

<file path=ppt/slides/_rels/slide7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8.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jpg"/>
</Relationships>

</file>

<file path=ppt/slides/_rels/slide8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79.png"/>
</Relationships>

</file>

<file path=ppt/slides/_rels/slide8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0.png"/>
</Relationships>

</file>

<file path=ppt/slides/_rels/slide8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1.png"/>
</Relationships>

</file>

<file path=ppt/slides/_rels/slide8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2.png"/>
</Relationships>

</file>

<file path=ppt/slides/_rels/slide8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3.png"/>
</Relationships>

</file>

<file path=ppt/slides/_rels/slide8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4.png"/>
</Relationships>

</file>

<file path=ppt/slides/_rels/slide8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5.png"/>
</Relationships>

</file>

<file path=ppt/slides/_rels/slide8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6.png"/>
</Relationships>

</file>

<file path=ppt/slides/_rels/slide8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7.png"/>
</Relationships>

</file>

<file path=ppt/slides/_rels/slide8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8.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jpg"/>
</Relationships>

</file>

<file path=ppt/slides/_rels/slide9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89.png"/>
</Relationships>

</file>

<file path=ppt/slides/_rels/slide9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0.png"/>
</Relationships>

</file>

<file path=ppt/slides/_rels/slide9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1.png"/>
</Relationships>

</file>

<file path=ppt/slides/_rels/slide9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2.png"/>
</Relationships>

</file>

<file path=ppt/slides/_rels/slide9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3.png"/>
</Relationships>

</file>

<file path=ppt/slides/_rels/slide9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4.png"/>
</Relationships>

</file>

<file path=ppt/slides/_rels/slide9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5.png"/>
</Relationships>

</file>

<file path=ppt/slides/_rels/slide9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6.png"/>
</Relationships>

</file>

<file path=ppt/slides/_rels/slide9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7.png"/>
</Relationships>

</file>

<file path=ppt/slides/_rels/slide9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background_98.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從早晨到夜晚]]></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早晨我睜開眼睛　渴望聆聽祢聲音
心中思想祢的好　更多與祢來親近
夜晚我仍要歌唱　向祢闡明我心意
敬拜化成一首歌　單單要唱給祢聽]]></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來宣揚主耶穌的聖名]]></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我因你的聖名而歡欣
我因你慈愛大能而歡慶
我將讚美歸於你聖名
我要靠主常喜樂　我要靠主常喜樂]]></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6 找著了、就帶他到安提阿去。他們足有一年的工夫、和教會一同聚集、教訓了許多人．門徒稱為基督徒、是從安提阿起首。
11:26 and when he found him, he brought him to Antioch. So for a whole year Barnabas and Saul met with the church and taught great numbers of people. The disciples were called Christians first at Antioch.]]></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7 當那些日子、有幾位先知從耶路撒冷下到安提阿。
11:27 During this time some prophets came down from Jerusalem to Antioch.]]></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8 內中有一位、名叫亞迦布．站起來、藉著聖靈、指明天下將有大饑荒．這事到革老丟年間果然有了。
11:28 One of them, named Agabus, stood up and through the Spirit predicted that a severe famine would spread over the entire Roman world. (This happened during the reign of Claudiu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9 於是門徒定意、照各人的力量捐錢、送去供給住在猶太的弟兄。
11:29 The disciples, as each one was able, decided to provide help for the brothers and sisters living in Judea.]]></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30 他們就這樣行、把捐項託巴拿巴和掃羅、送到眾長老那裏。
11:30 This they did, sending their gift to the elders by Barnabas and Saul.]]></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證道大綱]]></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ctr" fontAlgn="ctr" marL="0" marR="0" indent="0" lvl="0">
              <a:lnSpc>
                <a:spcPct val="100000"/>
              </a:lnSpc>
              <a:buClr>
                <a:srgbClr val="FFFF00">
                  <a:alpha val="100000"/>
                </a:srgbClr>
              </a:buClr>
              <a:buFont typeface="Calibri"/>
              <a:buAutoNum type="arabicPeriod"/>
            </a:pPr>
            <a:r>
              <a:rPr lang="en-US" b="1" sz="3600" spc="0" u="none">
                <a:solidFill>
                  <a:srgbClr val="FFFF00">
                    <a:alpha val="100000"/>
                  </a:srgbClr>
                </a:solidFill>
                <a:latin typeface="Microsoft YaHei"/>
              </a:rPr>
              <a:t><![CDATA[上帝的能力]]></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15-18節]]></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5-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5-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5 我一開講、聖靈便降在他們身上、正像當初降在我們身上一樣。
11:15 "As I began to speak, the Holy Spirit came on them as he had come on us at the beginning.]]></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5-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5-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6 我就想起主的話說、約翰是用水施洗、但你們要受聖靈的洗。
11:16 Then I remembered what the Lord had said: 'John baptized with water, but you will be baptized with the Holy Spir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5-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5-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7 　神既然給他們恩賜、像在我們信主耶穌基督的時候、給了我們一樣、我是誰、能攔阻　神呢。
11:17 So if God gave them the same gift he gave us who believed in the Lord Jesus Christ, who was I to think that I could stand in God's wa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5-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5-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8 眾人聽見這話、就不言語了．只歸榮耀與　神、說、這樣看來、　神也賜恩給外邦人、叫他們悔改得生命了。
11:18 When they heard this, they had no further objections and praised God, saying, "So then, even to Gentiles God has granted repentance that leads to lif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19-26節]]></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9 那些因司提反的事遭患難四散的門徒、直走到腓尼基、和居比路、並安提阿．他們不向別人講道、只向猶太人講。
11:19 Now those who had been scattered by the persecution that broke out when Stephen was killed traveled as far as Phoenicia, Cyprus and Antioch, spreading the word only among Jew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0 但內中有居比路、和古利奈人、他們到了安提阿、也向希利尼人傳講主耶穌。（有古卷作也向說希利尼話的猶太人傳講主耶穌）
11:20 Some of them, however, men from Cyprus and Cyrene, went to Antioch and began to speak to Greeks also, telling them the good news about the Lord Jesu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1 主與他們同在、信而歸主的人就很多了。
11:21 The Lord's hand was with them, and a great number of people believed and turned to the Lor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2 這風聲傳到耶路撒冷教會人的耳中、他們就打發巴拿巴出去、走到安提阿為止．
11:22 News of this reached the church in Jerusalem, and they sent Barnabas to Antioch.]]></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3 他到了那裏、看見　神所賜的恩就歡喜、勸勉眾人、立定心志、恆久靠主。
11:23 When he arrived and saw what the grace of God had done, he was glad and encouraged them all to remain true to the Lord with all their hear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4 這巴拿巴原是個好人、被聖靈充滿、大有信心．於是有許多人歸服了主。
11:24 He was a good man, full of the Holy Spirit and faith, and a great number of people were brought to the Lo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是因為祢]]></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聖靈　掌管我心　我的盼望在於祢
甦醒　甦醒我靈　我願更深認識祢
我的力量詩歌　我的磐石依靠
我的拯救　我的高臺　一切都在於祢]]></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5 他又往大數去找掃羅、
11:25 Then Barnabas went to Tarsus to look for Saul,]]></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6 找著了、就帶他到安提阿去。他們足有一年的工夫、和教會一同聚集、教訓了許多人．門徒稱為基督徒、是從安提阿起首。
11:26 and when he found him, he brought him to Antioch. So for a whole year Barnabas and Saul met with the church and taught great numbers of people. The disciples were called Christians first at Antioch.]]></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4-12節]]></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4-12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4-12]]></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4 彼得就開口、把這事挨次給他們講解說、
11:4 Starting from the beginning, Peter told them the whole story:]]></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4-12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4-12]]></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5 我在約帕城裏禱告的時候、魂遊象外、看見異象、有一物降下、好像一塊大布、繫著四角、從天縋下、直來到我跟前．
11:5 "I was in the city of Joppa praying, and in a trance I saw a vision. I saw something like a large sheet being let down from heaven by its four corners, and it came down to where I wa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4-12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4-12]]></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6 我定睛觀看、見內中有地上四足的牲畜、和野獸、昆蟲、並天上的飛鳥。
11:6 I looked into it and saw four-footed animals of the earth, wild beasts, reptiles and bird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4-12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4-12]]></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7 我且聽見有聲音向我說、彼得、起來、宰了吃。
11:7 Then I heard a voice telling me, 'Get up, Peter. Kill and e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4-12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4-12]]></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8 我說、主阿、這是不可的．凡俗而不潔淨的物、從來沒有入過我的口。
11:8 "I replied, 'Surely not, Lord! Nothing impure or unclean has ever entered my mouth.']]></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4-12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4-12]]></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9 第二次、有聲音從天上說、　神所潔淨的、你不可當作俗物。
11:9 "The voice spoke from heaven a second time, 'Do not call anything impure that God has made cle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是因為祢]]></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是因為祢　我找到自己
是因為祢　我獻上
高舉雙手　揚聲歌唱
我為祢活　我為祢活
是祢呼召了我　是祢揀選了我
是祢犧牲自己　換我生命　祢愛我]]></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4-12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4-12]]></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0 這樣一連三次、就都收回天上去了。
11:10 This happened three times, and then it was all pulled up to heaven agai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4-12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4-12]]></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1 正當那時、有三個人站在我們所住的房門前、是從該撒利亞差來見我的。
11:11 "Right then three men who had been sent to me from Caesarea stopped at the house where I was staying.]]></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4-12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4-12]]></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2 聖靈吩咐我和他們同去、不要疑惑。（或作不要分別等類）同著我去的、還有這六位弟兄．我們都進了那人的家．
11:12 The Spirit told me to have no hesitation about going with them. These six brothers also went with me, and we entered the man's house.]]></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證道大綱]]></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ctr" fontAlgn="ctr" marL="0" marR="0" indent="0" lvl="0">
              <a:lnSpc>
                <a:spcPct val="100000"/>
              </a:lnSpc>
              <a:buClr>
                <a:srgbClr val="FFFF00">
                  <a:alpha val="100000"/>
                </a:srgbClr>
              </a:buClr>
              <a:buFont typeface="Calibri"/>
              <a:buAutoNum type="arabicPeriod" startAt="2"/>
            </a:pPr>
            <a:r>
              <a:rPr lang="en-US" b="1" sz="3600" spc="0" u="none">
                <a:solidFill>
                  <a:srgbClr val="FFFF00">
                    <a:alpha val="100000"/>
                  </a:srgbClr>
                </a:solidFill>
                <a:latin typeface="Microsoft YaHei"/>
              </a:rPr>
              <a:t><![CDATA[自己的努力]]></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11-14節]]></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1-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1 正當那時、有三個人站在我們所住的房門前、是從該撒利亞差來見我的。
11:11 "Right then three men who had been sent to me from Caesarea stopped at the house where I was staying.]]></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1-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2 聖靈吩咐我和他們同去、不要疑惑。（或作不要分別等類）同著我去的、還有這六位弟兄．我們都進了那人的家．
11:12 The Spirit told me to have no hesitation about going with them. These six brothers also went with me, and we entered the man's hous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1-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3 那人就告訴我們、他如何看見一位天使、站在他屋裏、說、你打發人往約帕去、請那稱呼彼得的西門來．
11:13 He told us how he had seen an angel appear in his house and say, 'Send to Joppa for Simon who is called Peter.]]></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1-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4 他有話告訴你、可以叫你和你的全家得救。
11:14 He will bring you a message through which you and all your household will be sa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11-14節]]></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1-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1 正當那時、有三個人站在我們所住的房門前、是從該撒利亞差來見我的。
11:11 "Right then three men who had been sent to me from Caesarea stopped at the house where I was staying.]]></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1-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2 聖靈吩咐我和他們同去、不要疑惑。（或作不要分別等類）同著我去的、還有這六位弟兄．我們都進了那人的家．
11:12 The Spirit told me to have no hesitation about going with them. These six brothers also went with me, and we entered the man's house.]]></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1-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3 那人就告訴我們、他如何看見一位天使、站在他屋裏、說、你打發人往約帕去、請那稱呼彼得的西門來．
11:13 He told us how he had seen an angel appear in his house and say, 'Send to Joppa for Simon who is called Peter.]]></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1-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4 他有話告訴你、可以叫你和你的全家得救。
11:14 He will bring you a message through which you and all your household will be saved.']]></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19-21節]]></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1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1]]></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9 那些因司提反的事遭患難四散的門徒、直走到腓尼基、和居比路、並安提阿．他們不向別人講道、只向猶太人講。
11:19 Now those who had been scattered by the persecution that broke out when Stephen was killed traveled as far as Phoenicia, Cyprus and Antioch, spreading the word only among Jew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1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1]]></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0 但內中有居比路、和古利奈人、他們到了安提阿、也向希利尼人傳講主耶穌。（有古卷作也向說希利尼話的猶太人傳講主耶穌）
11:20 Some of them, however, men from Cyprus and Cyrene, went to Antioch and began to speak to Greeks also, telling them the good news about the Lord Jesu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我身旁]]></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你永遠在我生命中
伴我春夏和秋冬
以你恩手遮蓋我
帶我進入你的公義
喔我　仰望你
喔我　等候你]]></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9-21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9-21]]></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1 主與他們同在、信而歸主的人就很多了。
11:21 The Lord's hand was with them, and a great number of people believed and turned to the Lord.]]></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證道大綱]]></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ctr" fontAlgn="ctr" marL="0" marR="0" indent="0" lvl="0">
              <a:lnSpc>
                <a:spcPct val="100000"/>
              </a:lnSpc>
              <a:buClr>
                <a:srgbClr val="FFFF00">
                  <a:alpha val="100000"/>
                </a:srgbClr>
              </a:buClr>
              <a:buFont typeface="Calibri"/>
              <a:buAutoNum type="arabicPeriod" startAt="3"/>
            </a:pPr>
            <a:r>
              <a:rPr lang="en-US" b="1" sz="3600" spc="0" u="none">
                <a:solidFill>
                  <a:srgbClr val="FFFF00">
                    <a:alpha val="100000"/>
                  </a:srgbClr>
                </a:solidFill>
                <a:latin typeface="Microsoft YaHei"/>
              </a:rPr>
              <a:t><![CDATA[其他的助力]]></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21-30節]]></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1 主與他們同在、信而歸主的人就很多了。
11:21 The Lord's hand was with them, and a great number of people believed and turned to the Lord.]]></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2 這風聲傳到耶路撒冷教會人的耳中、他們就打發巴拿巴出去、走到安提阿為止．
11:22 News of this reached the church in Jerusalem, and they sent Barnabas to Antioch.]]></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3 他到了那裏、看見　神所賜的恩就歡喜、勸勉眾人、立定心志、恆久靠主。
11:23 When he arrived and saw what the grace of God had done, he was glad and encouraged them all to remain true to the Lord with all their heart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4 這巴拿巴原是個好人、被聖靈充滿、大有信心．於是有許多人歸服了主。
11:24 He was a good man, full of the Holy Spirit and faith, and a great number of people were brought to the Lor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5 他又往大數去找掃羅、
11:25 Then Barnabas went to Tarsus to look for Saul,]]></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6 找著了、就帶他到安提阿去。他們足有一年的工夫、和教會一同聚集、教訓了許多人．門徒稱為基督徒、是從安提阿起首。
11:26 and when he found him, he brought him to Antioch. So for a whole year Barnabas and Saul met with the church and taught great numbers of people. The disciples were called Christians first at Antioc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我身旁]]></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我向你歡唱愛的詩歌
你信實永不改變
我享受在你永恆懷抱中
你永不離開我的身旁
哈利路亞]]></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7 當那些日子、有幾位先知從耶路撒冷下到安提阿。
11:27 During this time some prophets came down from Jerusalem to Antioch.]]></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8 內中有一位、名叫亞迦布．站起來、藉著聖靈、指明天下將有大饑荒．這事到革老丟年間果然有了。
11:28 One of them, named Agabus, stood up and through the Spirit predicted that a severe famine would spread over the entire Roman world. (This happened during the reign of Claudiu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9 於是門徒定意、照各人的力量捐錢、送去供給住在猶太的弟兄。
11:29 The disciples, as each one was able, decided to provide help for the brothers and sisters living in Judea.]]></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30 他們就這樣行、把捐項託巴拿巴和掃羅、送到眾長老那裏。
11:30 This they did, sending their gift to the elders by Barnabas and Saul.]]></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1-4節]]></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 使徒和在猶太的眾弟兄、聽說外邦人也領受了　神的道。
11:1 The apostles and the believers throughout Judea heard that the Gentiles also had received the word of God.]]></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 及至彼得上了耶路撒冷、那些奉割禮的門徒和他爭辯說、
11:2 So when Peter went up to Jerusalem, the circumcised believers criticized him]]></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3 你進入未受割禮之人的家、和他們一同吃飯了。
11:3 and said, "You went into the house of uncircumcised men and ate with them."]]></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4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4]]></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4 彼得就開口、把這事挨次給他們講解說、
11:4 Starting from the beginning, Peter told them the whole sto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24-26節]]></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4-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4-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4 這巴拿巴原是個好人、被聖靈充滿、大有信心．於是有許多人歸服了主。
11:24 He was a good man, full of the Holy Spirit and faith, and a great number of people were brought to the Lord.]]></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4-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4-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5 他又往大數去找掃羅、
11:25 Then Barnabas went to Tarsus to look for Saul,]]></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24-26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24-26]]></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6 找著了、就帶他到安提阿去。他們足有一年的工夫、和教會一同聚集、教訓了許多人．門徒稱為基督徒、是從安提阿起首。
11:26 and when he found him, he brought him to Antioch. So for a whole year Barnabas and Saul met with the church and taught great numbers of people. The disciples were called Christians first at Antioch.]]></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證道大綱]]></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ctr" fontAlgn="ctr" marL="0" marR="0" indent="0" lvl="0">
              <a:lnSpc>
                <a:spcPct val="100000"/>
              </a:lnSpc>
              <a:buClr>
                <a:srgbClr val="FFFF00">
                  <a:alpha val="100000"/>
                </a:srgbClr>
              </a:buClr>
              <a:buFont typeface="Calibri"/>
              <a:buAutoNum type="arabicPeriod"/>
            </a:pPr>
            <a:r>
              <a:rPr lang="en-US" b="1" sz="3600" spc="0" u="none">
                <a:solidFill>
                  <a:srgbClr val="FFFF00">
                    <a:alpha val="100000"/>
                  </a:srgbClr>
                </a:solidFill>
                <a:latin typeface="Microsoft YaHei"/>
              </a:rPr>
              <a:t><![CDATA[上帝的能力
自己的努力
其他的助力]]></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提摩太後書4章1-8節]]></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提摩太後書4章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2 Timothy 4: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4:1 我在　神面前、並在將來審判活人死人的基督耶穌面前、憑著他的顯現和他的國度囑咐你．
4:1 In the presence of God and of Christ Jesus, who will judge the living and the dead, and in view of his appearing and his kingdom, I give you this charge:]]></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提摩太後書4章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2 Timothy 4: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4:2 務要傳道．無論得時不得時、總要專心、並用百般的忍耐、各樣的教訓、責備人、警戒人、勸勉人。
4:2 Preach the word; be prepared in season and out of season; correct, rebuke and encourage - with great patience and careful instru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p:bgPr>
    </p:bg>
    <p:spTree>
      <p:nvGrpSpPr>
        <p:cNvPr id="1" name=""/>
        <p:cNvGrpSpPr/>
        <p:nvPr/>
      </p:nvGrpSpPr>
      <p:grpSpPr>
        <a:xfrm>
          <a:off x="1604963" y="741521"/>
          <a:ext cx="7539038" cy="5068729"/>
          <a:chOff x="1604963" y="741521"/>
          <a:chExt cx="7539038" cy="5068729"/>
        </a:xfrm>
      </p:grpSpPr>
      <p:pic>
        <p:nvPicPr>
          <p:cNvPr id="1" name="" descr=""/>
          <p:cNvPicPr>
            <a:picLocks noChangeAspect="1"/>
          </p:cNvPicPr>
          <p:nvPr/>
        </p:nvPicPr>
        <p:blipFill>
          <a:blip r:embed="rId2"/>
          <a:stretch>
            <a:fillRect/>
          </a:stretch>
        </p:blipFill>
        <p:spPr>
          <a:xfrm>
            <a:off x="1604963" y="741521"/>
            <a:ext cx="5934075" cy="4327208"/>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提摩太後書4章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2 Timothy 4: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4:3 因為時候要到、人必厭煩純正的道理．耳朵發癢、就隨從自己的情慾、增添好些師傅．
4:3 For the time will come when people will not put up with sound doctrine. Instead, to suit their own desires, they will gather around them a great number of teachers to say what their itching ears want to hear.]]></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提摩太後書4章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2 Timothy 4: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4:4 並且掩耳不聽真道、偏向荒渺的言語。
4:4 They will turn their ears away from the truth and turn aside to myths.]]></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提摩太後書4章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2 Timothy 4: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4:5 你卻要凡事謹慎、忍受苦難、作傳道的工夫、盡你的職分。
4:5 But you, keep your head in all situations, endure hardship, do the work of an evangelist, discharge all the duties of your ministry.]]></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提摩太後書4章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2 Timothy 4: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4:6 我現在被澆奠、我離世的時候到了。
4:6 For I am already being poured out like a drink offering, and the time for my departure is near.]]></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提摩太後書4章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2 Timothy 4: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4:7 那美好的仗我已經打過了．當跑的路我已經跑盡了．所信的道我已經守住了．
4:7 I have fought the good fight, I have finished the race, I have kept the faith.]]></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提摩太後書4章1-8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2 Timothy 4:1-8]]></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4:8 從此以後、有公義的冠冕為我存留、就是按著公義審判的主到了那日要賜給我的．不但賜給我、也賜給凡愛慕他顯現的人。
4:8 Now there is in store for me the crown of righteousness, which the Lord, the righteous Judge, will award to me on that day - and not only to me, but also to all who have longed for his appearing.]]></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奉獻]]></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有關於十分之一奉獻的經文]]></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瑪拉基書 Malachi]]></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3:10 萬軍之耶和華說、你們要將當納的十分之一全然送入倉庫、使我家有糧、以此試試我、是否為你們敞開天上的窗戶、傾福與你們、甚至無處可容。
3:10 Let your tenths come into the store-house so that there may be food in my house, and put me to the test by doing so, says the Lord of armies, and see if I do not make the windows of heaven open and send down such a blessing on you that there is no room for i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386 將最好獻主]]></a:t>
            </a:r>
          </a:p>
        </p:txBody>
      </p:sp>
      <p:sp>
        <p:nvSpPr>
          <p:cNvPr id="3" name=""/>
          <p:cNvSpPr txBox="1"/>
          <p:nvPr/>
        </p:nvSpPr>
        <p:spPr>
          <a:xfrm>
            <a:off x="695325" y="9525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將我最好的獻與主　獻我年輕的力量
將我純潔熱情心靈　忠心為真理打仗
主耶穌已有好榜樣　勇敢堅定不懼怕
我要忠心敬虔愛主　將最好奉獻與祂]]></a:t>
            </a:r>
          </a:p>
        </p:txBody>
      </p:sp>
      <p:sp>
        <p:nvSpPr>
          <p:cNvPr id="4" name=""/>
          <p:cNvSpPr txBox="1"/>
          <p:nvPr/>
        </p:nvSpPr>
        <p:spPr>
          <a:xfrm>
            <a:off x="695325" y="30480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將我最好的獻與主　獻我年輕的力量
穿上救恩全副軍裝　忠心為真理打仗]]></a:t>
            </a:r>
          </a:p>
        </p:txBody>
      </p:sp>
      <p:sp>
        <p:nvSpPr>
          <p:cNvPr id="5"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1/2]]></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386 將最好獻主]]></a:t>
            </a:r>
          </a:p>
        </p:txBody>
      </p:sp>
      <p:sp>
        <p:nvSpPr>
          <p:cNvPr id="3" name=""/>
          <p:cNvSpPr txBox="1"/>
          <p:nvPr/>
        </p:nvSpPr>
        <p:spPr>
          <a:xfrm>
            <a:off x="695325" y="9525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將我最好的獻與主　主愛偉大無可比
祂將自己作我贖價　天上榮耀賞賜我
祂捨生命毫無怨言　救我脫罪把血灑
我要熱心敬虔愛主　將最好奉獻與祂]]></a:t>
            </a:r>
          </a:p>
        </p:txBody>
      </p:sp>
      <p:sp>
        <p:nvSpPr>
          <p:cNvPr id="4" name=""/>
          <p:cNvSpPr txBox="1"/>
          <p:nvPr/>
        </p:nvSpPr>
        <p:spPr>
          <a:xfrm>
            <a:off x="695325" y="30480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將我最好的獻與主　獻我年輕的力量
穿上救恩全副軍裝　忠心為真理打仗]]></a:t>
            </a:r>
          </a:p>
        </p:txBody>
      </p:sp>
      <p:sp>
        <p:nvSpPr>
          <p:cNvPr id="5"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2/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p:bgPr>
    </p:bg>
    <p:spTree>
      <p:nvGrpSpPr>
        <p:cNvPr id="1" name=""/>
        <p:cNvGrpSpPr/>
        <p:nvPr/>
      </p:nvGrpSpPr>
      <p:grpSpPr>
        <a:xfrm>
          <a:off x="2891790" y="994886"/>
          <a:ext cx="6254115" cy="4815364"/>
          <a:chOff x="2891790" y="994886"/>
          <a:chExt cx="6254115" cy="4815364"/>
        </a:xfrm>
      </p:grpSpPr>
      <p:pic>
        <p:nvPicPr>
          <p:cNvPr id="1" name="" descr=""/>
          <p:cNvPicPr>
            <a:picLocks noChangeAspect="1"/>
          </p:cNvPicPr>
          <p:nvPr/>
        </p:nvPicPr>
        <p:blipFill>
          <a:blip r:embed="rId2"/>
          <a:stretch>
            <a:fillRect/>
          </a:stretch>
        </p:blipFill>
        <p:spPr>
          <a:xfrm>
            <a:off x="2891790" y="994886"/>
            <a:ext cx="3362325" cy="3820478"/>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p:bgPr>
    </p:bg>
    <p:spTree>
      <p:nvGrpSpPr>
        <p:cNvPr id="1" name=""/>
        <p:cNvGrpSpPr/>
        <p:nvPr/>
      </p:nvGrpSpPr>
      <p:grpSpPr>
        <a:xfrm>
          <a:off x="0" y="666750"/>
          <a:ext cx="9144000" cy="5075873"/>
          <a:chOff x="0" y="666750"/>
          <a:chExt cx="9144000" cy="5075873"/>
        </a:xfrm>
      </p:grpSpPr>
      <p:sp>
        <p:nvSpPr>
          <p:cNvPr id="1" name=""/>
          <p:cNvSpPr txBox="1"/>
          <p:nvPr/>
        </p:nvSpPr>
        <p:spPr>
          <a:xfrm>
            <a:off x="0" y="666750"/>
            <a:ext cx="9144000" cy="381000"/>
          </a:xfrm>
          <a:prstGeom prst="rect">
            <a:avLst/>
          </a:prstGeom>
          <a:noFill/>
        </p:spPr>
        <p:txBody>
          <a:bodyPr anchor="ctr" rtlCol="0" bIns="45720" lIns="91440" rIns="91440" tIns="45720">
            <a:spAutoFit/>
          </a:bodyPr>
          <a:lstStyle/>
          <a:p>
            <a:pPr algn="ctr" fontAlgn="ctr" marL="0" marR="0" indent="0" lvl="0">
              <a:lnSpc>
                <a:spcPct val="100000"/>
              </a:lnSpc>
            </a:pPr>
            <a:r>
              <a:rPr lang="en-US" b="1" sz="2700" spc="0" u="none">
                <a:solidFill>
                  <a:srgbClr val="FFFF00">
                    <a:alpha val="100000"/>
                  </a:srgbClr>
                </a:solidFill>
                <a:latin typeface="Microsoft YaHei"/>
              </a:rPr>
              <a:t><![CDATA[我們誠心歡迎初次參加本教會崇拜的朋友]]></a:t>
            </a:r>
          </a:p>
        </p:txBody>
      </p:sp>
      <p:pic>
        <p:nvPicPr>
          <p:cNvPr id="2" name="" descr=""/>
          <p:cNvPicPr>
            <a:picLocks noChangeAspect="1"/>
          </p:cNvPicPr>
          <p:nvPr/>
        </p:nvPicPr>
        <p:blipFill>
          <a:blip r:embed="rId2"/>
          <a:stretch>
            <a:fillRect/>
          </a:stretch>
        </p:blipFill>
        <p:spPr>
          <a:xfrm>
            <a:off x="2234803" y="1143000"/>
            <a:ext cx="4676775" cy="3504248"/>
          </a:xfrm>
          <a:prstGeom prst="rect">
            <a:avLst/>
          </a:prstGeom>
        </p:spPr>
      </p:pic>
      <p:sp>
        <p:nvSpPr>
          <p:cNvPr id="3" name=""/>
          <p:cNvSpPr txBox="1"/>
          <p:nvPr/>
        </p:nvSpPr>
        <p:spPr>
          <a:xfrm>
            <a:off x="0" y="4694873"/>
            <a:ext cx="9144000" cy="381000"/>
          </a:xfrm>
          <a:prstGeom prst="rect">
            <a:avLst/>
          </a:prstGeom>
          <a:noFill/>
        </p:spPr>
        <p:txBody>
          <a:bodyPr anchor="ctr" rtlCol="0" bIns="45720" lIns="91440" rIns="91440" tIns="45720">
            <a:spAutoFit/>
          </a:bodyPr>
          <a:lstStyle/>
          <a:p>
            <a:pPr algn="ctr" fontAlgn="ctr" marL="0" marR="0" indent="0" lvl="0">
              <a:lnSpc>
                <a:spcPct val="100000"/>
              </a:lnSpc>
            </a:pPr>
            <a:r>
              <a:rPr lang="en-US" b="1" sz="2800" spc="0" u="none">
                <a:solidFill>
                  <a:srgbClr val="FFFF00">
                    <a:alpha val="100000"/>
                  </a:srgbClr>
                </a:solidFill>
                <a:latin typeface="Microsoft YaHei"/>
              </a:rPr>
              <a:t><![CDATA[『Name』]]></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p:bgPr>
    </p:bg>
    <p:spTree>
      <p:nvGrpSpPr>
        <p:cNvPr id="1" name=""/>
        <p:cNvGrpSpPr/>
        <p:nvPr/>
      </p:nvGrpSpPr>
      <p:grpSpPr>
        <a:xfrm>
          <a:off x="0" y="666750"/>
          <a:ext cx="9144000" cy="5075873"/>
          <a:chOff x="0" y="666750"/>
          <a:chExt cx="9144000" cy="5075873"/>
        </a:xfrm>
      </p:grpSpPr>
      <p:sp>
        <p:nvSpPr>
          <p:cNvPr id="1" name=""/>
          <p:cNvSpPr txBox="1"/>
          <p:nvPr/>
        </p:nvSpPr>
        <p:spPr>
          <a:xfrm>
            <a:off x="0" y="666750"/>
            <a:ext cx="9144000" cy="381000"/>
          </a:xfrm>
          <a:prstGeom prst="rect">
            <a:avLst/>
          </a:prstGeom>
          <a:noFill/>
        </p:spPr>
        <p:txBody>
          <a:bodyPr anchor="ctr" rtlCol="0" bIns="45720" lIns="91440" rIns="91440" tIns="45720">
            <a:spAutoFit/>
          </a:bodyPr>
          <a:lstStyle/>
          <a:p>
            <a:pPr algn="ctr" fontAlgn="ctr" marL="0" marR="0" indent="0" lvl="0">
              <a:lnSpc>
                <a:spcPct val="100000"/>
              </a:lnSpc>
            </a:pPr>
            <a:r>
              <a:rPr lang="en-US" b="1" sz="2700" spc="0" u="none">
                <a:solidFill>
                  <a:srgbClr val="FFFF00">
                    <a:alpha val="100000"/>
                  </a:srgbClr>
                </a:solidFill>
                <a:latin typeface="Microsoft YaHei"/>
              </a:rPr>
              <a:t><![CDATA[我們誠心歡迎初次參加本教會崇拜的朋友]]></a:t>
            </a:r>
          </a:p>
        </p:txBody>
      </p:sp>
      <p:pic>
        <p:nvPicPr>
          <p:cNvPr id="2" name="" descr=""/>
          <p:cNvPicPr>
            <a:picLocks noChangeAspect="1"/>
          </p:cNvPicPr>
          <p:nvPr/>
        </p:nvPicPr>
        <p:blipFill>
          <a:blip r:embed="rId2"/>
          <a:stretch>
            <a:fillRect/>
          </a:stretch>
        </p:blipFill>
        <p:spPr>
          <a:xfrm>
            <a:off x="2234803" y="1143000"/>
            <a:ext cx="4676775" cy="3504248"/>
          </a:xfrm>
          <a:prstGeom prst="rect">
            <a:avLst/>
          </a:prstGeom>
        </p:spPr>
      </p:pic>
      <p:sp>
        <p:nvSpPr>
          <p:cNvPr id="3" name=""/>
          <p:cNvSpPr txBox="1"/>
          <p:nvPr/>
        </p:nvSpPr>
        <p:spPr>
          <a:xfrm>
            <a:off x="0" y="4694873"/>
            <a:ext cx="9144000" cy="381000"/>
          </a:xfrm>
          <a:prstGeom prst="rect">
            <a:avLst/>
          </a:prstGeom>
          <a:noFill/>
        </p:spPr>
        <p:txBody>
          <a:bodyPr anchor="ctr" rtlCol="0" bIns="45720" lIns="91440" rIns="91440" tIns="45720">
            <a:spAutoFit/>
          </a:bodyPr>
          <a:lstStyle/>
          <a:p>
            <a:pPr algn="ctr" fontAlgn="ctr" marL="0" marR="0" indent="0" lvl="0">
              <a:lnSpc>
                <a:spcPct val="100000"/>
              </a:lnSpc>
            </a:pPr>
            <a:r>
              <a:rPr lang="en-US" b="1" sz="2800" spc="0" u="none">
                <a:solidFill>
                  <a:srgbClr val="FFFF00">
                    <a:alpha val="100000"/>
                  </a:srgbClr>
                </a:solidFill>
                <a:latin typeface="Microsoft YaHei"/>
              </a:rPr>
              <a:t><![CDATA[『Name』]]></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p:bgPr>
    </p:bg>
    <p:spTree>
      <p:nvGrpSpPr>
        <p:cNvPr id="1" name=""/>
        <p:cNvGrpSpPr/>
        <p:nvPr/>
      </p:nvGrpSpPr>
      <p:grpSpPr>
        <a:xfrm>
          <a:off x="0" y="666750"/>
          <a:ext cx="9144000" cy="5075873"/>
          <a:chOff x="0" y="666750"/>
          <a:chExt cx="9144000" cy="5075873"/>
        </a:xfrm>
      </p:grpSpPr>
      <p:sp>
        <p:nvSpPr>
          <p:cNvPr id="1" name=""/>
          <p:cNvSpPr txBox="1"/>
          <p:nvPr/>
        </p:nvSpPr>
        <p:spPr>
          <a:xfrm>
            <a:off x="0" y="666750"/>
            <a:ext cx="9144000" cy="381000"/>
          </a:xfrm>
          <a:prstGeom prst="rect">
            <a:avLst/>
          </a:prstGeom>
          <a:noFill/>
        </p:spPr>
        <p:txBody>
          <a:bodyPr anchor="ctr" rtlCol="0" bIns="45720" lIns="91440" rIns="91440" tIns="45720">
            <a:spAutoFit/>
          </a:bodyPr>
          <a:lstStyle/>
          <a:p>
            <a:pPr algn="ctr" fontAlgn="ctr" marL="0" marR="0" indent="0" lvl="0">
              <a:lnSpc>
                <a:spcPct val="100000"/>
              </a:lnSpc>
            </a:pPr>
            <a:r>
              <a:rPr lang="en-US" b="1" sz="2700" spc="0" u="none">
                <a:solidFill>
                  <a:srgbClr val="FFFF00">
                    <a:alpha val="100000"/>
                  </a:srgbClr>
                </a:solidFill>
                <a:latin typeface="Microsoft YaHei"/>
              </a:rPr>
              <a:t><![CDATA[我們誠心歡迎初次參加本教會崇拜的朋友]]></a:t>
            </a:r>
          </a:p>
        </p:txBody>
      </p:sp>
      <p:pic>
        <p:nvPicPr>
          <p:cNvPr id="2" name="" descr=""/>
          <p:cNvPicPr>
            <a:picLocks noChangeAspect="1"/>
          </p:cNvPicPr>
          <p:nvPr/>
        </p:nvPicPr>
        <p:blipFill>
          <a:blip r:embed="rId2"/>
          <a:stretch>
            <a:fillRect/>
          </a:stretch>
        </p:blipFill>
        <p:spPr>
          <a:xfrm>
            <a:off x="2234803" y="1143000"/>
            <a:ext cx="4676775" cy="3504248"/>
          </a:xfrm>
          <a:prstGeom prst="rect">
            <a:avLst/>
          </a:prstGeom>
        </p:spPr>
      </p:pic>
      <p:sp>
        <p:nvSpPr>
          <p:cNvPr id="3" name=""/>
          <p:cNvSpPr txBox="1"/>
          <p:nvPr/>
        </p:nvSpPr>
        <p:spPr>
          <a:xfrm>
            <a:off x="0" y="4694873"/>
            <a:ext cx="9144000" cy="381000"/>
          </a:xfrm>
          <a:prstGeom prst="rect">
            <a:avLst/>
          </a:prstGeom>
          <a:noFill/>
        </p:spPr>
        <p:txBody>
          <a:bodyPr anchor="ctr" rtlCol="0" bIns="45720" lIns="91440" rIns="91440" tIns="45720">
            <a:spAutoFit/>
          </a:bodyPr>
          <a:lstStyle/>
          <a:p>
            <a:pPr algn="ctr" fontAlgn="ctr" marL="0" marR="0" indent="0" lvl="0">
              <a:lnSpc>
                <a:spcPct val="100000"/>
              </a:lnSpc>
            </a:pPr>
            <a:r>
              <a:rPr lang="en-US" b="1" sz="2800" spc="0" u="none">
                <a:solidFill>
                  <a:srgbClr val="FFFF00">
                    <a:alpha val="100000"/>
                  </a:srgbClr>
                </a:solidFill>
                <a:latin typeface="Microsoft YaHei"/>
              </a:rPr>
              <a:t><![CDATA[『Name』]]></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報告]]></a:t>
            </a:r>
          </a:p>
        </p:txBody>
      </p:sp>
      <p:sp>
        <p:nvSpPr>
          <p:cNvPr id="2" name=""/>
          <p:cNvSpPr txBox="1"/>
          <p:nvPr/>
        </p:nvSpPr>
        <p:spPr>
          <a:xfrm>
            <a:off x="695325" y="666750"/>
            <a:ext cx="8448675" cy="4476750"/>
          </a:xfrm>
          <a:prstGeom prst="rect">
            <a:avLst/>
          </a:prstGeom>
          <a:noFill/>
        </p:spPr>
        <p:txBody>
          <a:bodyPr anchor="t" rtlCol="0" bIns="45720" lIns="91440" rIns="91440" tIns="45720">
            <a:spAutoFit/>
          </a:bodyPr>
          <a:lstStyle/>
          <a:p>
            <a:pPr algn="l" fontAlgn="t" marL="0" marR="0" indent="0" lvl="0">
              <a:lnSpc>
                <a:spcPct val="100000"/>
              </a:lnSpc>
              <a:buClr>
                <a:srgbClr val="FFFF00">
                  <a:alpha val="100000"/>
                </a:srgbClr>
              </a:buClr>
              <a:buFont typeface="Calibri"/>
              <a:buAutoNum type="arabicPeriod"/>
            </a:pPr>
            <a:r>
              <a:rPr lang="en-US" b="1" sz="2400" spc="0" u="none">
                <a:solidFill>
                  <a:srgbClr val="FFFF00">
                    <a:alpha val="100000"/>
                  </a:srgbClr>
                </a:solidFill>
                <a:latin typeface="Microsoft YaHei"/>
              </a:rPr>
              <a:t><![CDATA[我們誠心歡迎初次參加本教會敬拜的朋友。請留下姓名、地址、讓我們關心您，並邀請您參加各團契讀經小組、禱告會。
3月3日將有聖洗禮，目前已報名者: 劉為、趙紅、陳百溢(堅信禮)，願意受洗歸入主名下者，請向陳牧師報名。每週主日（除了每個月第2個主日以外）早上9：00在副堂教室，陳牧師將為已受洗的初信者、即將受洗或希望對福音有更多認識的新朋友開談道班，歡迎參加。
教會禱告會在每週二早上9：00和週四晚上7：00開始，請弟兄姊妹踴躍參加，為自己、家庭、工作、團契擴張、教會、宣教、植堂、國家蒙恩迫切禱告(請大家注意，本週四2月21日的禱告會將會清點各牧區團契參加的人數，請牧區長及輔導務必鼓勵弟兄姊妹參加禱告)。]]></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報告]]></a:t>
            </a:r>
          </a:p>
        </p:txBody>
      </p:sp>
      <p:sp>
        <p:nvSpPr>
          <p:cNvPr id="2" name=""/>
          <p:cNvSpPr txBox="1"/>
          <p:nvPr/>
        </p:nvSpPr>
        <p:spPr>
          <a:xfrm>
            <a:off x="695325" y="666750"/>
            <a:ext cx="8448675" cy="4476750"/>
          </a:xfrm>
          <a:prstGeom prst="rect">
            <a:avLst/>
          </a:prstGeom>
          <a:noFill/>
        </p:spPr>
        <p:txBody>
          <a:bodyPr anchor="t" rtlCol="0" bIns="45720" lIns="91440" rIns="91440" tIns="45720">
            <a:spAutoFit/>
          </a:bodyPr>
          <a:lstStyle/>
          <a:p>
            <a:pPr algn="l" fontAlgn="t" marL="0" marR="0" indent="0" lvl="0">
              <a:lnSpc>
                <a:spcPct val="100000"/>
              </a:lnSpc>
              <a:buClr>
                <a:srgbClr val="FFFF00">
                  <a:alpha val="100000"/>
                </a:srgbClr>
              </a:buClr>
              <a:buFont typeface="Calibri"/>
              <a:buAutoNum type="arabicPeriod" startAt="4"/>
            </a:pPr>
            <a:r>
              <a:rPr lang="en-US" b="1" sz="2400" spc="0" u="none">
                <a:solidFill>
                  <a:srgbClr val="FFFF00">
                    <a:alpha val="100000"/>
                  </a:srgbClr>
                </a:solidFill>
                <a:latin typeface="Microsoft YaHei"/>
              </a:rPr>
              <a:t><![CDATA[教會聯合詩班已恢復練習，時間:每週四晚上6點開始，請各團契指派3位弟兄姊妹參加聯合詩班(需要簽到)。
週六牧區聯合慶典聚會，本週六(2月23日)下午4點到6點的活動請參閱佈告欄(5:30~6:00敬拜讚美、牧長祝福禱告，6點開始愛筵)。
會計部消息:目前各團契申請經費（包括週六慶典活動經費）的方式，需要重新調整申請流程(加上審批流程)為以下方式：(1)申請經費時，一律要由申請人填請款單，按需要每個禮拜提申請或每個月提申請，不要超過一個月。(2)慶典活動經費與團契經費分開申請,器材與消耗品分開申請。(3)牧區長、輔導需做第一次審查後 在請款單上簽字以示負責。(4)Item and cost and GST 要列清楚,可以先做成Excel表,印出附在請款單後面.Excel表可以方便upload到Xero accounting。(5)請款單再送給出納(cashier)交董事和審批權限人簽核。(6)Upload form 之後才發給經費。]]></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報告]]></a:t>
            </a:r>
          </a:p>
        </p:txBody>
      </p:sp>
      <p:sp>
        <p:nvSpPr>
          <p:cNvPr id="2" name=""/>
          <p:cNvSpPr txBox="1"/>
          <p:nvPr/>
        </p:nvSpPr>
        <p:spPr>
          <a:xfrm>
            <a:off x="695325" y="666750"/>
            <a:ext cx="8448675" cy="4476750"/>
          </a:xfrm>
          <a:prstGeom prst="rect">
            <a:avLst/>
          </a:prstGeom>
          <a:noFill/>
        </p:spPr>
        <p:txBody>
          <a:bodyPr anchor="t" rtlCol="0" bIns="45720" lIns="91440" rIns="91440" tIns="45720">
            <a:spAutoFit/>
          </a:bodyPr>
          <a:lstStyle/>
          <a:p>
            <a:pPr algn="l" fontAlgn="t" marL="0" marR="0" indent="0" lvl="0">
              <a:lnSpc>
                <a:spcPct val="100000"/>
              </a:lnSpc>
              <a:buClr>
                <a:srgbClr val="FFFF00">
                  <a:alpha val="100000"/>
                </a:srgbClr>
              </a:buClr>
              <a:buFont typeface="Calibri"/>
              <a:buAutoNum type="arabicPeriod" startAt="7"/>
            </a:pPr>
            <a:r>
              <a:rPr lang="en-US" b="1" sz="2400" spc="0" u="none">
                <a:solidFill>
                  <a:srgbClr val="FFFF00">
                    <a:alpha val="100000"/>
                  </a:srgbClr>
                </a:solidFill>
                <a:latin typeface="Microsoft YaHei"/>
              </a:rPr>
              <a:t><![CDATA[聖樂部消息:教會將於4月20日(週六)舉辦聖樂詩歌比賽，比賽曲目共兩首(自選)，請邀請新朋友加入練習，相關訊息請詢問顧錦瑞傳道。
環保部消息:請各團契配合實施以下注意事項:(1)請以團契為單位，每個團契負責清洗兩張副堂的桌子，請抬到室外用清水沖洗，並擦乾後抬回原處，分別標示團契名稱於兩張桌上以示負責。(2)每週六慶典活動的晚餐結束後，請各牧區團契務必要確實清理用餐場地。(3)有些寄放在教會冰箱的個人食品，請儘快取走，過期食物請勿放在冰箱。(4)若牧區團契的餐盤碗筷等用品需要放在副堂內的置物櫃，請遵照以下規定A.務必要用有蓋子的置物箱封裝好。B.務必要標示團契名稱於置物箱外。以上4點對教會的整潔與維護很重要，請各牧區長及團契輔導要確實執行。
第31屆亞細亞聖徒訪韓聖會將在7月15日到7月22日舉行，本屆主題是「當聖靈降臨在你們身上」，相關訊息請參閱佈告欄。]]></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報告]]></a:t>
            </a:r>
          </a:p>
        </p:txBody>
      </p:sp>
      <p:sp>
        <p:nvSpPr>
          <p:cNvPr id="2" name=""/>
          <p:cNvSpPr txBox="1"/>
          <p:nvPr/>
        </p:nvSpPr>
        <p:spPr>
          <a:xfrm>
            <a:off x="695325" y="666750"/>
            <a:ext cx="8448675" cy="4476750"/>
          </a:xfrm>
          <a:prstGeom prst="rect">
            <a:avLst/>
          </a:prstGeom>
          <a:noFill/>
        </p:spPr>
        <p:txBody>
          <a:bodyPr anchor="t" rtlCol="0" bIns="45720" lIns="91440" rIns="91440" tIns="45720">
            <a:spAutoFit/>
          </a:bodyPr>
          <a:lstStyle/>
          <a:p>
            <a:pPr algn="l" fontAlgn="t" marL="0" marR="0" indent="0" lvl="0">
              <a:lnSpc>
                <a:spcPct val="100000"/>
              </a:lnSpc>
              <a:buClr>
                <a:srgbClr val="FFFF00">
                  <a:alpha val="100000"/>
                </a:srgbClr>
              </a:buClr>
              <a:buFont typeface="Calibri"/>
              <a:buAutoNum type="arabicPeriod" startAt="10"/>
            </a:pPr>
            <a:r>
              <a:rPr lang="en-US" b="1" sz="2400" spc="0" u="none">
                <a:solidFill>
                  <a:srgbClr val="FFFF00">
                    <a:alpha val="100000"/>
                  </a:srgbClr>
                </a:solidFill>
                <a:latin typeface="Microsoft YaHei"/>
              </a:rPr>
              <a:t><![CDATA[UQ 將在本週三 (2月20日)舉行校園Open day，有負擔者請與翁浩傳道或張芸蓁姊妹聯絡。Griffith大學(GU)將在本週四 (2月21日)舉行校園Market Day，有負擔者請與顏瑞峰傳道或鄭淑玲姊妹聯絡。
請各牧區長、團契輔導於本週六(2月23日) 下午2點在副堂開會，內容是「牧區長及輔導造就課程與策劃4~6月的服事表」，請傳道、長執、牧區長、團契正副輔導、正副會長務必準時參加，若無法出席，請向陳師母請假。原時段的牧區造就禱告會暫停一次，下週六(3月2日)下午2點再恢復舉行。
下一季4~6月服事表在編排中，請各牧區(包括西區、南區、中區)、團契請將下一季服事表於下週二(2月26日)前上傳到Google Sheets，請參閱Line「輔導副輔導群組」的連結，相關訊息請洽詢康世興傳道。]]></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從早晨到夜晚]]></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從早晨到夜晚　從曠野到高山
親愛主　我要稱頌祢美名
從早晨到夜晚　祢愛永不止息
親愛主　一生緊緊跟隨祢
我的主　我愛祢　我要誇祢的愛無止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p:bgPr>
    </p:bg>
    <p:spTree>
      <p:nvGrpSpPr>
        <p:cNvPr id="1" name=""/>
        <p:cNvGrpSpPr/>
        <p:nvPr/>
      </p:nvGrpSpPr>
      <p:grpSpPr>
        <a:xfrm>
          <a:off x="2971800" y="994886"/>
          <a:ext cx="6172200" cy="4815364"/>
          <a:chOff x="2971800" y="994886"/>
          <a:chExt cx="6172200" cy="4815364"/>
        </a:xfrm>
      </p:grpSpPr>
      <p:pic>
        <p:nvPicPr>
          <p:cNvPr id="1" name="" descr=""/>
          <p:cNvPicPr>
            <a:picLocks noChangeAspect="1"/>
          </p:cNvPicPr>
          <p:nvPr/>
        </p:nvPicPr>
        <p:blipFill>
          <a:blip r:embed="rId2"/>
          <a:stretch>
            <a:fillRect/>
          </a:stretch>
        </p:blipFill>
        <p:spPr>
          <a:xfrm>
            <a:off x="2971800" y="994886"/>
            <a:ext cx="3200400" cy="3820478"/>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代禱消息]]></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ctr" marL="0" marR="0" indent="0" lvl="0">
              <a:lnSpc>
                <a:spcPct val="100000"/>
              </a:lnSpc>
              <a:buClr>
                <a:srgbClr val="FFFF00">
                  <a:alpha val="100000"/>
                </a:srgbClr>
              </a:buClr>
              <a:buFont typeface="Calibri"/>
              <a:buAutoNum type="arabicPeriod"/>
            </a:pPr>
            <a:r>
              <a:rPr lang="en-US" b="1" sz="2400" spc="0" u="none">
                <a:solidFill>
                  <a:srgbClr val="FFFF00">
                    <a:alpha val="100000"/>
                  </a:srgbClr>
                </a:solidFill>
                <a:latin typeface="Microsoft YaHei"/>
              </a:rPr>
              <a:t><![CDATA[為宣教與牧區慶典事工、新朋友加入、聖徒更新服事與培訓代禱。
為教會在2020年達到週六慶典活動至少要有1000人參加聚會代禱。
感謝主，阮明浩(Ryan)、王琦(Wendy)夫婦於上週得一女，母女平安。]]></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096375" cy="5143500"/>
          <a:chOff x="0" y="666750"/>
          <a:chExt cx="90963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上週奉獻]]></a:t>
            </a:r>
          </a:p>
        </p:txBody>
      </p:sp>
      <p:graphicFrame>
        <p:nvGraphicFramePr>
          <p:cNvPr id="2" name="" descr=""/>
          <p:cNvGraphicFramePr>
            <a:graphicFrameLocks noGrp="1"/>
          </p:cNvGraphicFramePr>
          <p:nvPr/>
        </p:nvGraphicFramePr>
        <p:xfrm>
          <a:off x="695325" y="666750"/>
          <a:ext cx="8401050" cy="4191000"/>
        </p:xfrm>
        <a:graphic>
          <a:graphicData uri="http://schemas.openxmlformats.org/drawingml/2006/table">
            <a:tbl>
              <a:tblPr firstRow="1" bandRow="1"/>
              <a:tblGrid>
                <a:gridCol w="700088"/>
                <a:gridCol w="700088"/>
                <a:gridCol w="700088"/>
                <a:gridCol w="700088"/>
                <a:gridCol w="700088"/>
                <a:gridCol w="700088"/>
                <a:gridCol w="700088"/>
                <a:gridCol w="700088"/>
                <a:gridCol w="700088"/>
                <a:gridCol w="700088"/>
                <a:gridCol w="700088"/>
                <a:gridCol w="700088"/>
              </a:tblGrid>
              <a:tr h="361950">
                <a:tc gridSpan="12">
                  <a:txBody>
                    <a:bodyPr wrap="square" rtlCol="0">
                      <a:spAutoFit/>
                    </a:bodyPr>
                    <a:lstStyle/>
                    <a:p>
                      <a:pPr algn="l" fontAlgn="t" marL="0" marR="0" indent="0" lvl="0">
                        <a:lnSpc>
                          <a:spcPct val="100000"/>
                        </a:lnSpc>
                      </a:pPr>
                      <a:r>
                        <a:rPr lang="en-US" b="1" sz="1500" spc="0" u="none">
                          <a:solidFill>
                            <a:srgbClr val="FFFF00">
                              <a:alpha val="100000"/>
                            </a:srgbClr>
                          </a:solidFill>
                          <a:latin typeface="Microsoft YaHei"/>
                        </a:rPr>
                        <a:t><![CDATA[主日敬拜705.65; 主日學31.40; 週二禱告會72.10; 週四禱告會237.95; 週六牧區聯合234.40; 雙語堂主日敬拜1049.20; 雙語堂主日學17.10; 西區週三聚會158.45; 西區佈道所主日敬拜75.20; 南區佈道所主日敬拜106.90; 中區佈道所主日敬拜41.10; 西區週三聚會 85.80; ]]></a:t>
                      </a:r>
                    </a:p>
                  </a:txBody>
                  <a:tcPr anchor="t"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r>
              <a:tr h="361950">
                <a:tc>
                  <a:txBody>
                    <a:bodyPr wrap="square" rtlCol="0">
                      <a:spAutoFit/>
                    </a:bodyPr>
                    <a:lstStyle/>
                    <a:p>
                      <a:pPr algn="ctr" fontAlgn="ctr" marL="0" marR="0" indent="0" lvl="0">
                        <a:lnSpc>
                          <a:spcPct val="100000"/>
                        </a:lnSpc>
                      </a:pPr>
                      <a:r>
                        <a:rPr lang="en-US" b="1" sz="1500" spc="0" u="none">
                          <a:solidFill>
                            <a:srgbClr val="FFFF00">
                              <a:alpha val="100000"/>
                            </a:srgbClr>
                          </a:solidFill>
                          <a:latin typeface="Microsoft YaHei"/>
                        </a:rPr>
                        <a:t><![CDATA[什 一]]></a:t>
                      </a:r>
                    </a:p>
                  </a:txBody>
                  <a:tcPr anchor="ctr"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11">
                  <a:txBody>
                    <a:bodyPr wrap="square" rtlCol="0">
                      <a:spAutoFit/>
                    </a:bodyPr>
                    <a:lstStyle/>
                    <a:p>
                      <a:pPr algn="l" fontAlgn="t" marL="0" marR="0" indent="0" lvl="0">
                        <a:lnSpc>
                          <a:spcPct val="100000"/>
                        </a:lnSpc>
                      </a:pPr>
                      <a:r>
                        <a:rPr lang="en-US" b="1" sz="1500" spc="0" u="none">
                          <a:solidFill>
                            <a:srgbClr val="FFFF00">
                              <a:alpha val="100000"/>
                            </a:srgbClr>
                          </a:solidFill>
                          <a:latin typeface="Microsoft YaHei"/>
                        </a:rPr>
                        <a:t><![CDATA[鄭次郎夫婦 60; The Chen F/T 50; 黃隆聲夫婦 120; Fiona & Steve 200; WBH 800; 康世興全家 200; 翁浩夫婦 300; 方明川夫婦 100; L.L 200; Lee H.W 70; JPH 250; 扈立清 200; W.Y 50; 顧錦花 50; Nicholas Yim 80; Ian &Yona 350; 嚴健明Ken Yim 100; Roma馬榕蔚60; C.V.J. 100; 李磊全家 150; Brock全家 20; 蔡曉緯夫婦 200; 趙芯斕1136; 白孟玄全家 270; Antony & Rachel 400; 宋安琪 100; K & Y 955; ]]></a:t>
                      </a:r>
                    </a:p>
                  </a:txBody>
                  <a:tcPr anchor="t"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r>
              <a:tr h="361950">
                <a:tc>
                  <a:txBody>
                    <a:bodyPr wrap="square" rtlCol="0">
                      <a:spAutoFit/>
                    </a:bodyPr>
                    <a:lstStyle/>
                    <a:p>
                      <a:pPr algn="ctr" fontAlgn="ctr" marL="0" marR="0" indent="0" lvl="0">
                        <a:lnSpc>
                          <a:spcPct val="100000"/>
                        </a:lnSpc>
                      </a:pPr>
                      <a:r>
                        <a:rPr lang="en-US" b="1" sz="1500" spc="0" u="none">
                          <a:solidFill>
                            <a:srgbClr val="FFFF00">
                              <a:alpha val="100000"/>
                            </a:srgbClr>
                          </a:solidFill>
                          <a:latin typeface="Microsoft YaHei"/>
                        </a:rPr>
                        <a:t><![CDATA[感 恩]]></a:t>
                      </a:r>
                    </a:p>
                  </a:txBody>
                  <a:tcPr anchor="ctr"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11">
                  <a:txBody>
                    <a:bodyPr wrap="square" rtlCol="0">
                      <a:spAutoFit/>
                    </a:bodyPr>
                    <a:lstStyle/>
                    <a:p>
                      <a:pPr algn="l" fontAlgn="t" marL="0" marR="0" indent="0" lvl="0">
                        <a:lnSpc>
                          <a:spcPct val="100000"/>
                        </a:lnSpc>
                      </a:pPr>
                      <a:r>
                        <a:rPr lang="en-US" b="1" sz="1500" spc="0" u="none">
                          <a:solidFill>
                            <a:srgbClr val="FFFF00">
                              <a:alpha val="100000"/>
                            </a:srgbClr>
                          </a:solidFill>
                          <a:latin typeface="Microsoft YaHei"/>
                        </a:rPr>
                        <a:t><![CDATA[R&J Yen F/T 300; 蔡哲雄夫婦 50; Tseng 200; Stella Chen 100; 羅仁煥夫婦 100; Bright & Vivian 50; 方培丞 300; ]]></a:t>
                      </a:r>
                    </a:p>
                  </a:txBody>
                  <a:tcPr anchor="t"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r>
              <a:tr h="361950">
                <a:tc>
                  <a:txBody>
                    <a:bodyPr wrap="square" rtlCol="0">
                      <a:spAutoFit/>
                    </a:bodyPr>
                    <a:lstStyle/>
                    <a:p>
                      <a:pPr algn="ctr" fontAlgn="ctr" marL="0" marR="0" indent="0" lvl="0">
                        <a:lnSpc>
                          <a:spcPct val="100000"/>
                        </a:lnSpc>
                      </a:pPr>
                      <a:r>
                        <a:rPr lang="en-US" b="1" sz="1500" spc="0" u="none">
                          <a:solidFill>
                            <a:srgbClr val="FFFF00">
                              <a:alpha val="100000"/>
                            </a:srgbClr>
                          </a:solidFill>
                          <a:latin typeface="Microsoft YaHei"/>
                        </a:rPr>
                        <a:t><![CDATA[建 堂]]></a:t>
                      </a:r>
                    </a:p>
                  </a:txBody>
                  <a:tcPr anchor="ctr"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11">
                  <a:txBody>
                    <a:bodyPr wrap="square" rtlCol="0">
                      <a:spAutoFit/>
                    </a:bodyPr>
                    <a:lstStyle/>
                    <a:p>
                      <a:pPr algn="l" fontAlgn="t" marL="0" marR="0" indent="0" lvl="0">
                        <a:lnSpc>
                          <a:spcPct val="100000"/>
                        </a:lnSpc>
                      </a:pPr>
                      <a:r>
                        <a:rPr lang="en-US" b="1" sz="1500" spc="0" u="none">
                          <a:solidFill>
                            <a:srgbClr val="FFFF00">
                              <a:alpha val="100000"/>
                            </a:srgbClr>
                          </a:solidFill>
                          <a:latin typeface="Microsoft YaHei"/>
                        </a:rPr>
                        <a:t><![CDATA[蔡重良全家 130; ]]></a:t>
                      </a:r>
                    </a:p>
                  </a:txBody>
                  <a:tcPr anchor="t"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r>
              <a:tr h="361950">
                <a:tc>
                  <a:txBody>
                    <a:bodyPr wrap="square" rtlCol="0">
                      <a:spAutoFit/>
                    </a:bodyPr>
                    <a:lstStyle/>
                    <a:p>
                      <a:pPr algn="ctr" fontAlgn="ctr" marL="0" marR="0" indent="0" lvl="0">
                        <a:lnSpc>
                          <a:spcPct val="100000"/>
                        </a:lnSpc>
                      </a:pPr>
                      <a:r>
                        <a:rPr lang="en-US" b="1" sz="1500" spc="0" u="none">
                          <a:solidFill>
                            <a:srgbClr val="FFFF00">
                              <a:alpha val="100000"/>
                            </a:srgbClr>
                          </a:solidFill>
                          <a:latin typeface="Microsoft YaHei"/>
                        </a:rPr>
                        <a:t><![CDATA[宣 教]]></a:t>
                      </a:r>
                    </a:p>
                  </a:txBody>
                  <a:tcPr anchor="ctr"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11">
                  <a:txBody>
                    <a:bodyPr wrap="square" rtlCol="0">
                      <a:spAutoFit/>
                    </a:bodyPr>
                    <a:lstStyle/>
                    <a:p>
                      <a:pPr algn="l" fontAlgn="t" marL="0" marR="0" indent="0" lvl="0">
                        <a:lnSpc>
                          <a:spcPct val="100000"/>
                        </a:lnSpc>
                      </a:pPr>
                      <a:r>
                        <a:rPr lang="en-US" b="1" sz="1500" spc="0" u="none">
                          <a:solidFill>
                            <a:srgbClr val="FFFF00">
                              <a:alpha val="100000"/>
                            </a:srgbClr>
                          </a:solidFill>
                          <a:latin typeface="Microsoft YaHei"/>
                        </a:rPr>
                        <a:t><![CDATA[翁浩夫婦 400; ]]></a:t>
                      </a:r>
                    </a:p>
                  </a:txBody>
                  <a:tcPr anchor="t"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r>
              <a:tr h="361950">
                <a:tc>
                  <a:txBody>
                    <a:bodyPr wrap="square" rtlCol="0">
                      <a:spAutoFit/>
                    </a:bodyPr>
                    <a:lstStyle/>
                    <a:p>
                      <a:pPr algn="ctr" fontAlgn="ctr" marL="0" marR="0" indent="0" lvl="0">
                        <a:lnSpc>
                          <a:spcPct val="100000"/>
                        </a:lnSpc>
                      </a:pPr>
                      <a:r>
                        <a:rPr lang="en-US" b="1" sz="1500" spc="0" u="none">
                          <a:solidFill>
                            <a:srgbClr val="FFFF00">
                              <a:alpha val="100000"/>
                            </a:srgbClr>
                          </a:solidFill>
                          <a:latin typeface="Microsoft YaHei"/>
                        </a:rPr>
                        <a:t><![CDATA[購地認獻]]></a:t>
                      </a:r>
                    </a:p>
                  </a:txBody>
                  <a:tcPr anchor="ctr"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gridSpan="11">
                  <a:txBody>
                    <a:bodyPr wrap="square" rtlCol="0">
                      <a:spAutoFit/>
                    </a:bodyPr>
                    <a:lstStyle/>
                    <a:p>
                      <a:pPr algn="l" fontAlgn="t" marL="0" marR="0" indent="0" lvl="0">
                        <a:lnSpc>
                          <a:spcPct val="100000"/>
                        </a:lnSpc>
                      </a:pPr>
                      <a:r>
                        <a:rPr lang="en-US" b="1" sz="1500" spc="0" u="none">
                          <a:solidFill>
                            <a:srgbClr val="FFFF00">
                              <a:alpha val="100000"/>
                            </a:srgbClr>
                          </a:solidFill>
                          <a:latin typeface="Microsoft YaHei"/>
                        </a:rPr>
                        <a:t><![CDATA[胡羽光 20; The Chen F/T 50; WBH 300; 胡保雄夫婦 300; 蔡尚恩 20; 黃耀群夫婦 100; 張紅蕾 50; C.V.J. 10; 丁瑞良夫婦 20; E & E 100; Sam & Kelly 100; 謝帛翰H.H 50; 丁偉&張小琼 50; 蔡尚雅 10; ]]></a:t>
                      </a:r>
                    </a:p>
                  </a:txBody>
                  <a:tcPr anchor="t" marL="0" marR="0" marT="0" marB="0">
                    <a:lnL w="12700" cap="flat" cmpd="sng" algn="ctr">
                      <a:solidFill>
                        <a:srgbClr val="FFFF00">
                          <a:alpha val="100000"/>
                        </a:srgbClr>
                      </a:solidFill>
                      <a:prstDash val="solid"/>
                      <a:round/>
                      <a:headEnd type="none" w="med" len="med"/>
                      <a:tailEnd type="none" w="med" len="med"/>
                    </a:lnL>
                    <a:lnR w="12700" cap="flat" cmpd="sng" algn="ctr">
                      <a:solidFill>
                        <a:srgbClr val="FFFF00">
                          <a:alpha val="100000"/>
                        </a:srgbClr>
                      </a:solidFill>
                      <a:prstDash val="solid"/>
                      <a:round/>
                      <a:headEnd type="none" w="med" len="med"/>
                      <a:tailEnd type="none" w="med" len="med"/>
                    </a:lnR>
                    <a:lnT w="12700" cap="flat" cmpd="sng" algn="ctr">
                      <a:solidFill>
                        <a:srgbClr val="FFFF00">
                          <a:alpha val="100000"/>
                        </a:srgbClr>
                      </a:solidFill>
                      <a:prstDash val="solid"/>
                      <a:round/>
                      <a:headEnd type="none" w="med" len="med"/>
                      <a:tailEnd type="none" w="med" len="med"/>
                    </a:lnT>
                    <a:lnB w="12700" cap="flat" cmpd="sng" algn="ctr">
                      <a:solidFill>
                        <a:srgbClr val="FFFF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hMerge="1">
                  <a:txBody>
                    <a:bodyPr wrap="square" rtlCol="0">
                      <a:spAutoFit/>
                    </a:bodyPr>
                    <a:lstStyle/>
                    <a:p>
                      <a:pPr algn="l" fontAlgn="base" marL="0" marR="0" indent="0" lvl="0">
                        <a:lnSpc>
                          <a:spcPct val="100000"/>
                        </a:lnSpc>
                      </a:p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本周金句]]></a:t>
            </a:r>
          </a:p>
        </p:txBody>
      </p:sp>
      <p:sp>
        <p:nvSpPr>
          <p:cNvPr id="2" name=""/>
          <p:cNvSpPr txBox="1"/>
          <p:nvPr/>
        </p:nvSpPr>
        <p:spPr>
          <a:xfrm>
            <a:off x="695325" y="666750"/>
            <a:ext cx="8448675" cy="2762250"/>
          </a:xfrm>
          <a:prstGeom prst="rect">
            <a:avLst/>
          </a:prstGeom>
          <a:noFill/>
        </p:spPr>
        <p:txBody>
          <a:bodyPr anchor="b" rtlCol="0" bIns="45720" lIns="91440" rIns="91440" tIns="45720">
            <a:spAutoFit/>
          </a:bodyPr>
          <a:lstStyle/>
          <a:p>
            <a:pPr algn="ctr" fontAlgn="b" marL="0" marR="0" indent="0" lvl="0">
              <a:lnSpc>
                <a:spcPct val="100000"/>
              </a:lnSpc>
            </a:pPr>
            <a:r>
              <a:rPr lang="en-US" b="1" sz="3600" spc="0" u="none">
                <a:solidFill>
                  <a:srgbClr val="FFFF00">
                    <a:alpha val="100000"/>
                  </a:srgbClr>
                </a:solidFill>
                <a:latin typeface="Microsoft YaHei"/>
              </a:rPr>
              <a:t><![CDATA[『唯獨我的僕人迦勒，因他另有一個新志，專一跟從我，我就把他領進他所去過的那地；他的後裔也必得那地為業。』]]></a:t>
            </a:r>
          </a:p>
        </p:txBody>
      </p:sp>
      <p:sp>
        <p:nvSpPr>
          <p:cNvPr id="3" name=""/>
          <p:cNvSpPr txBox="1"/>
          <p:nvPr/>
        </p:nvSpPr>
        <p:spPr>
          <a:xfrm>
            <a:off x="695325" y="3714750"/>
            <a:ext cx="8448675" cy="1428750"/>
          </a:xfrm>
          <a:prstGeom prst="rect">
            <a:avLst/>
          </a:prstGeom>
          <a:noFill/>
        </p:spPr>
        <p:txBody>
          <a:bodyPr anchor="t" rtlCol="0" bIns="45720" lIns="91440" rIns="91440" tIns="45720">
            <a:spAutoFit/>
          </a:bodyPr>
          <a:lstStyle/>
          <a:p>
            <a:pPr algn="r" fontAlgn="t" marL="0" marR="0" indent="0" lvl="0">
              <a:lnSpc>
                <a:spcPct val="100000"/>
              </a:lnSpc>
            </a:pPr>
            <a:r>
              <a:rPr lang="en-US" b="1" sz="2400" spc="0" u="none">
                <a:solidFill>
                  <a:srgbClr val="FFFF00">
                    <a:alpha val="100000"/>
                  </a:srgbClr>
                </a:solidFill>
                <a:latin typeface="Microsoft YaHei"/>
              </a:rPr>
              <a:t><![CDATA[民 14:24]]></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紅 色 詩 歌 本
第 445 首
蒙主呼召]]></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445 蒙主呼召]]></a:t>
            </a:r>
          </a:p>
        </p:txBody>
      </p:sp>
      <p:sp>
        <p:nvSpPr>
          <p:cNvPr id="3" name=""/>
          <p:cNvSpPr txBox="1"/>
          <p:nvPr/>
        </p:nvSpPr>
        <p:spPr>
          <a:xfrm>
            <a:off x="695325" y="952500"/>
            <a:ext cx="8448675" cy="419100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蒙神呼召　奉獻我身　任何地方我必前往
不論喜樂或是憂傷　只顧跟隨救主腳蹤
有誰能夠攔阻我路　難道會是死亡陰影
有誰能夠攔阻我路　難道會是死亡陰影]]></a:t>
            </a:r>
          </a:p>
        </p:txBody>
      </p:sp>
      <p:sp>
        <p:nvSpPr>
          <p:cNvPr id="4"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1/3]]></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445 蒙主呼召]]></a:t>
            </a:r>
          </a:p>
        </p:txBody>
      </p:sp>
      <p:sp>
        <p:nvSpPr>
          <p:cNvPr id="3" name=""/>
          <p:cNvSpPr txBox="1"/>
          <p:nvPr/>
        </p:nvSpPr>
        <p:spPr>
          <a:xfrm>
            <a:off x="695325" y="952500"/>
            <a:ext cx="8448675" cy="419100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亞割山谷　荒蕪曠野　福音仍要前往傳揚
所多瑪城大街小巷　惟用愛心去尋迷羊
僕人身上所有一切　完全獻主一無保留
僕人身上所有一切　完全獻主一無保留]]></a:t>
            </a:r>
          </a:p>
        </p:txBody>
      </p:sp>
      <p:sp>
        <p:nvSpPr>
          <p:cNvPr id="4"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2/3]]></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445 蒙主呼召]]></a:t>
            </a:r>
          </a:p>
        </p:txBody>
      </p:sp>
      <p:sp>
        <p:nvSpPr>
          <p:cNvPr id="3" name=""/>
          <p:cNvSpPr txBox="1"/>
          <p:nvPr/>
        </p:nvSpPr>
        <p:spPr>
          <a:xfrm>
            <a:off x="695325" y="952500"/>
            <a:ext cx="8448675" cy="419100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尊貴榮耀　萬有權勢單單歸於救主我王
被人藐視羞辱十架　我願背負行走天路
不求美名　不求榮耀　只存感謝　事奉我主
不求美名　不求榮耀　只存感謝　事奉我主]]></a:t>
            </a:r>
          </a:p>
        </p:txBody>
      </p:sp>
      <p:sp>
        <p:nvSpPr>
          <p:cNvPr id="4"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3/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序樂]]></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會 眾 默 禱]]></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主禱文]]></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主禱文]]></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The Lord's Prayer]]></a:t>
            </a:r>
          </a:p>
        </p:txBody>
      </p:sp>
      <p:sp>
        <p:nvSpPr>
          <p:cNvPr id="4" name=""/>
          <p:cNvSpPr txBox="1"/>
          <p:nvPr/>
        </p:nvSpPr>
        <p:spPr>
          <a:xfrm>
            <a:off x="695325" y="952500"/>
            <a:ext cx="8448675" cy="2095500"/>
          </a:xfrm>
          <a:prstGeom prst="rect">
            <a:avLst/>
          </a:prstGeom>
          <a:noFill/>
        </p:spPr>
        <p:txBody>
          <a:bodyPr anchor="t" rtlCol="0" bIns="45720" lIns="91440" rIns="91440" tIns="45720">
            <a:spAutoFit/>
          </a:bodyPr>
          <a:lstStyle/>
          <a:p>
            <a:pPr algn="l" fontAlgn="t" marL="0" marR="0" indent="0" lvl="0">
              <a:lnSpc>
                <a:spcPct val="100000"/>
              </a:lnSpc>
            </a:pPr>
            <a:r>
              <a:rPr lang="en-US" b="1" sz="2500" spc="0" u="none">
                <a:solidFill>
                  <a:srgbClr val="FFFF00">
                    <a:alpha val="100000"/>
                  </a:srgbClr>
                </a:solidFill>
                <a:latin typeface="Microsoft YaHei"/>
              </a:rPr>
              <a:t><![CDATA[我們在天上的父，願人都尊你的名為聖，願你的國降臨，願你的旨意行在地上，如同行在天上，我們日用的飲食，今日賜給我們，免我們的債，如同我們免了人的債，不叫我們遇見試探，救我們脫離兇惡，因為國度、權柄、榮耀全是你的，直到永遠，阿們！]]></a:t>
            </a:r>
          </a:p>
        </p:txBody>
      </p:sp>
      <p:sp>
        <p:nvSpPr>
          <p:cNvPr id="5" name=""/>
          <p:cNvSpPr txBox="1"/>
          <p:nvPr/>
        </p:nvSpPr>
        <p:spPr>
          <a:xfrm>
            <a:off x="695325" y="3048000"/>
            <a:ext cx="8448675" cy="2095500"/>
          </a:xfrm>
          <a:prstGeom prst="rect">
            <a:avLst/>
          </a:prstGeom>
          <a:noFill/>
        </p:spPr>
        <p:txBody>
          <a:bodyPr anchor="t" rtlCol="0" bIns="45720" lIns="91440" rIns="91440" tIns="45720">
            <a:spAutoFit/>
          </a:bodyPr>
          <a:lstStyle/>
          <a:p>
            <a:pPr algn="l" fontAlgn="t" marL="0" marR="0" indent="0" lvl="0">
              <a:lnSpc>
                <a:spcPct val="100000"/>
              </a:lnSpc>
            </a:pPr>
            <a:r>
              <a:rPr lang="en-US" b="1" sz="2200" spc="0" u="none">
                <a:solidFill>
                  <a:srgbClr val="FFFF00">
                    <a:alpha val="100000"/>
                  </a:srgbClr>
                </a:solidFill>
                <a:latin typeface="Calibri (Body)"/>
              </a:rPr>
              <a:t><![CDATA[Our Father in heaven, hallowed be your name, your kingdom come, your will be done on earth as it is in heaven. Give us today our daily bread. Forgive our sins as we forgive those who sins against us. And lead us not into temptation, but deliver us from evil. For Thine is the kingdom, and the power, and the glory, forever. Amen.]]></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頌讚]]></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哈 利 路 亞]]></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祝禱]]></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阿 們 頌]]></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殿樂]]></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默 禱]]></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p:bgPr>
    </p:bg>
    <p:spTree>
      <p:nvGrpSpPr>
        <p:cNvPr id="1" name=""/>
        <p:cNvGrpSpPr/>
        <p:nvPr/>
      </p:nvGrpSpPr>
      <p:grpSpPr>
        <a:xfrm>
          <a:off x="2945130" y="991553"/>
          <a:ext cx="6193155" cy="4818698"/>
          <a:chOff x="2945130" y="991553"/>
          <a:chExt cx="6193155" cy="4818698"/>
        </a:xfrm>
      </p:grpSpPr>
      <p:pic>
        <p:nvPicPr>
          <p:cNvPr id="1" name="" descr=""/>
          <p:cNvPicPr>
            <a:picLocks noChangeAspect="1"/>
          </p:cNvPicPr>
          <p:nvPr/>
        </p:nvPicPr>
        <p:blipFill>
          <a:blip r:embed="rId2"/>
          <a:stretch>
            <a:fillRect/>
          </a:stretch>
        </p:blipFill>
        <p:spPr>
          <a:xfrm>
            <a:off x="2945130" y="991553"/>
            <a:ext cx="3248025" cy="38271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紅 色 詩 歌 本
第 161 首
保惠師來]]></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161 保惠師來]]></a:t>
            </a:r>
          </a:p>
        </p:txBody>
      </p:sp>
      <p:sp>
        <p:nvSpPr>
          <p:cNvPr id="3" name=""/>
          <p:cNvSpPr txBox="1"/>
          <p:nvPr/>
        </p:nvSpPr>
        <p:spPr>
          <a:xfrm>
            <a:off x="695325" y="9525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願主助我傳道，任憑主領何往
因為人心黑暗　罪惡束縛煩惱
勿以福音為恥　只管大膽傳揚
保惠師已經來]]></a:t>
            </a:r>
          </a:p>
        </p:txBody>
      </p:sp>
      <p:sp>
        <p:nvSpPr>
          <p:cNvPr id="4" name=""/>
          <p:cNvSpPr txBox="1"/>
          <p:nvPr/>
        </p:nvSpPr>
        <p:spPr>
          <a:xfrm>
            <a:off x="695325" y="30480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保惠師已經來　保惠師已經來
聖靈由天降臨　天父應許是真
願主助我傳道　任憑主領何往
保惠師已經來]]></a:t>
            </a:r>
          </a:p>
        </p:txBody>
      </p:sp>
      <p:sp>
        <p:nvSpPr>
          <p:cNvPr id="5"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1/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161 保惠師來]]></a:t>
            </a:r>
          </a:p>
        </p:txBody>
      </p:sp>
      <p:sp>
        <p:nvSpPr>
          <p:cNvPr id="3" name=""/>
          <p:cNvSpPr txBox="1"/>
          <p:nvPr/>
        </p:nvSpPr>
        <p:spPr>
          <a:xfrm>
            <a:off x="695325" y="9525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願主教會復興　兄弟姊妹同心
到處傳揚主名　拯救遠近罪人
脫離黑暗權勢　進入奇妙光明
保惠師已經來]]></a:t>
            </a:r>
          </a:p>
        </p:txBody>
      </p:sp>
      <p:sp>
        <p:nvSpPr>
          <p:cNvPr id="4" name=""/>
          <p:cNvSpPr txBox="1"/>
          <p:nvPr/>
        </p:nvSpPr>
        <p:spPr>
          <a:xfrm>
            <a:off x="695325" y="30480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保惠師已經來　保惠師已經來
聖靈由天降臨　天父應許是真
願主助我傳道　任憑主領何往
保惠師已經來]]></a:t>
            </a:r>
          </a:p>
        </p:txBody>
      </p:sp>
      <p:sp>
        <p:nvSpPr>
          <p:cNvPr id="5"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2/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161 保惠師來]]></a:t>
            </a:r>
          </a:p>
        </p:txBody>
      </p:sp>
      <p:sp>
        <p:nvSpPr>
          <p:cNvPr id="3" name=""/>
          <p:cNvSpPr txBox="1"/>
          <p:nvPr/>
        </p:nvSpPr>
        <p:spPr>
          <a:xfrm>
            <a:off x="695325" y="9525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基督是我牧者　捨命為我迷羊
我前流離失所　你今將我尋回
仇敵能力都敗　高唱得勝凱歌
保惠師已經來]]></a:t>
            </a:r>
          </a:p>
        </p:txBody>
      </p:sp>
      <p:sp>
        <p:nvSpPr>
          <p:cNvPr id="4" name=""/>
          <p:cNvSpPr txBox="1"/>
          <p:nvPr/>
        </p:nvSpPr>
        <p:spPr>
          <a:xfrm>
            <a:off x="695325" y="30480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保惠師已經來　保惠師已經來
聖靈由天降臨　天父應許是真
願主助我傳道　任憑主領何往
保惠師已經來]]></a:t>
            </a:r>
          </a:p>
        </p:txBody>
      </p:sp>
      <p:sp>
        <p:nvSpPr>
          <p:cNvPr id="5"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3/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161 保惠師來]]></a:t>
            </a:r>
          </a:p>
        </p:txBody>
      </p:sp>
      <p:sp>
        <p:nvSpPr>
          <p:cNvPr id="3" name=""/>
          <p:cNvSpPr txBox="1"/>
          <p:nvPr/>
        </p:nvSpPr>
        <p:spPr>
          <a:xfrm>
            <a:off x="695325" y="9525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聖靈到世上來　乃父與子所差
為榮耀耶穌名　為澆灌神的愛
祂住在人的心　到永遠長同在
保惠師已經來]]></a:t>
            </a:r>
          </a:p>
        </p:txBody>
      </p:sp>
      <p:sp>
        <p:nvSpPr>
          <p:cNvPr id="4" name=""/>
          <p:cNvSpPr txBox="1"/>
          <p:nvPr/>
        </p:nvSpPr>
        <p:spPr>
          <a:xfrm>
            <a:off x="695325" y="30480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保惠師已經來　保惠師已經來
聖靈由天降臨　天父應許是真
願主助我傳道　任憑主領何往
保惠師已經來]]></a:t>
            </a:r>
          </a:p>
        </p:txBody>
      </p:sp>
      <p:sp>
        <p:nvSpPr>
          <p:cNvPr id="5"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4/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161 保惠師來]]></a:t>
            </a:r>
          </a:p>
        </p:txBody>
      </p:sp>
      <p:sp>
        <p:nvSpPr>
          <p:cNvPr id="3" name=""/>
          <p:cNvSpPr txBox="1"/>
          <p:nvPr/>
        </p:nvSpPr>
        <p:spPr>
          <a:xfrm>
            <a:off x="695325" y="9525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啊　神的愛無限　拙口為何能言
聖靈一充滿我　我心以主為念
常講祂救贖恩　作證在眾人前
保惠師已經來]]></a:t>
            </a:r>
          </a:p>
        </p:txBody>
      </p:sp>
      <p:sp>
        <p:nvSpPr>
          <p:cNvPr id="4" name=""/>
          <p:cNvSpPr txBox="1"/>
          <p:nvPr/>
        </p:nvSpPr>
        <p:spPr>
          <a:xfrm>
            <a:off x="695325" y="30480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保惠師已經來　保惠師已經來
聖靈由天降臨　天父應許是真
願主助我傳道　任憑主領何往
保惠師已經來]]></a:t>
            </a:r>
          </a:p>
        </p:txBody>
      </p:sp>
      <p:sp>
        <p:nvSpPr>
          <p:cNvPr id="5"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5/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1-30節]]></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 使徒和在猶太的眾弟兄、聽說外邦人也領受了　神的道。
11:1 The apostles and the believers throughout Judea heard that the Gentiles also had received the word of Go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 及至彼得上了耶路撒冷、那些奉割禮的門徒和他爭辯說、
11:2 So when Peter went up to Jerusalem, the circumcised believers criticized hi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3 你進入未受割禮之人的家、和他們一同吃飯了。
11:3 and said, "You went into the house of uncircumcised men and ate with th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4 彼得就開口、把這事挨次給他們講解說、
11:4 Starting from the beginning, Peter told them the whole stor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5 我在約帕城裏禱告的時候、魂遊象外、看見異象、有一物降下、好像一塊大布、繫著四角、從天縋下、直來到我跟前．
11:5 "I was in the city of Joppa praying, and in a trance I saw a vision. I saw something like a large sheet being let down from heaven by its four corners, and it came down to where I wa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6 我定睛觀看、見內中有地上四足的牲畜、和野獸、昆蟲、並天上的飛鳥。
11:6 I looked into it and saw four-footed animals of the earth, wild beasts, reptiles and bird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7 我且聽見有聲音向我說、彼得、起來、宰了吃。
11:7 Then I heard a voice telling me, 'Get up, Peter. Kill and e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8 我說、主阿、這是不可的．凡俗而不潔淨的物、從來沒有入過我的口。
11:8 "I replied, 'Surely not, Lord! Nothing impure or unclean has ever entered my mout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屬天的喜樂]]></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領受天堂來的喜樂
那是我心中最大的力量
我感受你　奇妙大愛
在我生活中　常與我同在]]></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9 第二次、有聲音從天上說、　神所潔淨的、你不可當作俗物。
11:9 "The voice spoke from heaven a second time, 'Do not call anything impure that God has made clea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0 這樣一連三次、就都收回天上去了。
11:10 This happened three times, and then it was all pulled up to heaven agai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1 正當那時、有三個人站在我們所住的房門前、是從該撒利亞差來見我的。
11:11 "Right then three men who had been sent to me from Caesarea stopped at the house where I was stay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2 聖靈吩咐我和他們同去、不要疑惑。（或作不要分別等類）同著我去的、還有這六位弟兄．我們都進了那人的家．
11:12 The Spirit told me to have no hesitation about going with them. These six brothers also went with me, and we entered the man's hou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3 那人就告訴我們、他如何看見一位天使、站在他屋裏、說、你打發人往約帕去、請那稱呼彼得的西門來．
11:13 He told us how he had seen an angel appear in his house and say, 'Send to Joppa for Simon who is called Pet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4 他有話告訴你、可以叫你和你的全家得救。
11:14 He will bring you a message through which you and all your household will be sa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5 我一開講、聖靈便降在他們身上、正像當初降在我們身上一樣。
11:15 "As I began to speak, the Holy Spirit came on them as he had come on us at the beginn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6 我就想起主的話說、約翰是用水施洗、但你們要受聖靈的洗。
11:16 Then I remembered what the Lord had said: 'John baptized with water, but you will be baptized with the Holy Spiri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7 　神既然給他們恩賜、像在我們信主耶穌基督的時候、給了我們一樣、我是誰、能攔阻　神呢。
11:17 So if God gave them the same gift he gave us who believed in the Lord Jesus Christ, who was I to think that I could stand in God's wa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8 眾人聽見這話、就不言語了．只歸榮耀與　神、說、這樣看來、　神也賜恩給外邦人、叫他們悔改得生命了。
11:18 When they heard this, they had no further objections and praised God, saying, "So then, even to Gentiles God has granted repentance that leads to lif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屬天的喜樂]]></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領受天堂來的喜樂
那是我心中榮耀的盼望
我感受你　大能力量
平靜我心中　極大的海浪]]></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9 那些因司提反的事遭患難四散的門徒、直走到腓尼基、和居比路、並安提阿．他們不向別人講道、只向猶太人講。
11:19 Now those who had been scattered by the persecution that broke out when Stephen was killed traveled as far as Phoenicia, Cyprus and Antioch, spreading the word only among Jew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0 但內中有居比路、和古利奈人、他們到了安提阿、也向希利尼人傳講主耶穌。（有古卷作也向說希利尼話的猶太人傳講主耶穌）
11:20 Some of them, however, men from Cyprus and Cyrene, went to Antioch and began to speak to Greeks also, telling them the good news about the Lord Jesu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1 主與他們同在、信而歸主的人就很多了。
11:21 The Lord's hand was with them, and a great number of people believed and turned to the Lor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2 這風聲傳到耶路撒冷教會人的耳中、他們就打發巴拿巴出去、走到安提阿為止．
11:22 News of this reached the church in Jerusalem, and they sent Barnabas to Antioch.]]></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3 他到了那裏、看見　神所賜的恩就歡喜、勸勉眾人、立定心志、恆久靠主。
11:23 When he arrived and saw what the grace of God had done, he was glad and encouraged them all to remain true to the Lord with all their hear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4 這巴拿巴原是個好人、被聖靈充滿、大有信心．於是有許多人歸服了主。
11:24 He was a good man, full of the Holy Spirit and faith, and a great number of people were brought to the Lor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5 他又往大數去找掃羅、
11:25 Then Barnabas went to Tarsus to look for Sau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6 找著了、就帶他到安提阿去。他們足有一年的工夫、和教會一同聚集、教訓了許多人．門徒稱為基督徒、是從安提阿起首。
11:26 and when he found him, he brought him to Antioch. So for a whole year Barnabas and Saul met with the church and taught great numbers of people. The disciples were called Christians first at Antioch.]]></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7 當那些日子、有幾位先知從耶路撒冷下到安提阿。
11:27 During this time some prophets came down from Jerusalem to Antioch.]]></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8 內中有一位、名叫亞迦布．站起來、藉著聖靈、指明天下將有大饑荒．這事到革老丟年間果然有了。
11:28 One of them, named Agabus, stood up and through the Spirit predicted that a severe famine would spread over the entire Roman world. (This happened during the reign of Claudi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屬天的喜樂]]></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哈利路亞
你永遠居住在我心中
我心不再憂愁失望
因你是我生命力量]]></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9 於是門徒定意、照各人的力量捐錢、送去供給住在猶太的弟兄。
11:29 The disciples, as each one was able, decided to provide help for the brothers and sisters living in Judea.]]></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30 他們就這樣行、把捐項託巴拿巴和掃羅、送到眾長老那裏。
11:30 This they did, sending their gift to the elders by Barnabas and Sau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紅 色 詩 歌 本
第 256 首
我錨已拋牢]]></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256 我錨已拋牢]]></a:t>
            </a:r>
          </a:p>
        </p:txBody>
      </p:sp>
      <p:sp>
        <p:nvSpPr>
          <p:cNvPr id="3" name=""/>
          <p:cNvSpPr txBox="1"/>
          <p:nvPr/>
        </p:nvSpPr>
        <p:spPr>
          <a:xfrm>
            <a:off x="695325" y="9525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兇猛波濤雖滾滾　暴雨擊打我靈魂
雖然狂風吹得緊　我在主裡得安穩
因我有一堅固錨　永永遠遠可依靠]]></a:t>
            </a:r>
          </a:p>
        </p:txBody>
      </p:sp>
      <p:sp>
        <p:nvSpPr>
          <p:cNvPr id="4" name=""/>
          <p:cNvSpPr txBox="1"/>
          <p:nvPr/>
        </p:nvSpPr>
        <p:spPr>
          <a:xfrm>
            <a:off x="695325" y="30480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我的錨已經拋牢　不怕狂風猛吹來
我的船雖然很小　靠主恩我不失敗
因我錨可靠　我錨可靠]]></a:t>
            </a:r>
          </a:p>
        </p:txBody>
      </p:sp>
      <p:sp>
        <p:nvSpPr>
          <p:cNvPr id="5"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1/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唱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256 我錨已拋牢]]></a:t>
            </a:r>
          </a:p>
        </p:txBody>
      </p:sp>
      <p:sp>
        <p:nvSpPr>
          <p:cNvPr id="3" name=""/>
          <p:cNvSpPr txBox="1"/>
          <p:nvPr/>
        </p:nvSpPr>
        <p:spPr>
          <a:xfrm>
            <a:off x="695325" y="9525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患難幾乎沒我魂　憂傷似波濤滾滾
試探者多方引誘　暴風雨掩蔽日頭
在主裡我有倚靠　因我錨已經拋牢]]></a:t>
            </a:r>
          </a:p>
        </p:txBody>
      </p:sp>
      <p:sp>
        <p:nvSpPr>
          <p:cNvPr id="4" name=""/>
          <p:cNvSpPr txBox="1"/>
          <p:nvPr/>
        </p:nvSpPr>
        <p:spPr>
          <a:xfrm>
            <a:off x="695325" y="3048000"/>
            <a:ext cx="8448675" cy="2095500"/>
          </a:xfrm>
          <a:prstGeom prst="rect">
            <a:avLst/>
          </a:prstGeom>
          <a:noFill/>
        </p:spPr>
        <p:txBody>
          <a:bodyPr anchor="t" rtlCol="0" bIns="45720" lIns="91440" rIns="91440" tIns="45720">
            <a:spAutoFit/>
          </a:bodyPr>
          <a:lstStyle/>
          <a:p>
            <a:pPr algn="ctr" fontAlgn="t" marL="0" marR="0" indent="0" lvl="0">
              <a:lnSpc>
                <a:spcPct val="100000"/>
              </a:lnSpc>
            </a:pPr>
            <a:r>
              <a:rPr lang="en-US" b="1" sz="3000" spc="0" u="none">
                <a:solidFill>
                  <a:srgbClr val="FFFF00">
                    <a:alpha val="100000"/>
                  </a:srgbClr>
                </a:solidFill>
                <a:latin typeface="Microsoft YaHei"/>
              </a:rPr>
              <a:t><![CDATA[我的錨已經拋牢　不怕狂風猛吹來
我的船雖然很小　靠主恩我不失敗
因我錨可靠　我錨可靠]]></a:t>
            </a:r>
          </a:p>
        </p:txBody>
      </p:sp>
      <p:sp>
        <p:nvSpPr>
          <p:cNvPr id="5" name=""/>
          <p:cNvSpPr txBox="1"/>
          <p:nvPr/>
        </p:nvSpPr>
        <p:spPr>
          <a:xfrm>
            <a:off x="4572000" y="4953000"/>
            <a:ext cx="4572000" cy="190500"/>
          </a:xfrm>
          <a:prstGeom prst="rect">
            <a:avLst/>
          </a:prstGeom>
          <a:noFill/>
        </p:spPr>
        <p:txBody>
          <a:bodyPr anchor="ctr" rtlCol="0" bIns="45720" lIns="91440" rIns="91440" tIns="45720">
            <a:spAutoFit/>
          </a:bodyPr>
          <a:lstStyle/>
          <a:p>
            <a:pPr algn="r" fontAlgn="ctr" marL="0" marR="0" indent="0" lvl="0">
              <a:lnSpc>
                <a:spcPct val="100000"/>
              </a:lnSpc>
            </a:pPr>
            <a:r>
              <a:rPr lang="en-US" b="1" sz="1200" spc="0" u="none">
                <a:solidFill>
                  <a:srgbClr val="FFFF00">
                    <a:alpha val="100000"/>
                  </a:srgbClr>
                </a:solidFill>
                <a:latin typeface="Microsoft YaHei"/>
              </a:rPr>
              <a:t><![CDATA[2/2]]></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認信]]></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信經]]></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postle's Creed]]></a:t>
            </a:r>
          </a:p>
        </p:txBody>
      </p:sp>
      <p:sp>
        <p:nvSpPr>
          <p:cNvPr id="4" name=""/>
          <p:cNvSpPr txBox="1"/>
          <p:nvPr/>
        </p:nvSpPr>
        <p:spPr>
          <a:xfrm>
            <a:off x="695325" y="952500"/>
            <a:ext cx="8448675" cy="2095500"/>
          </a:xfrm>
          <a:prstGeom prst="rect">
            <a:avLst/>
          </a:prstGeom>
          <a:noFill/>
        </p:spPr>
        <p:txBody>
          <a:bodyPr anchor="t" rtlCol="0" bIns="45720" lIns="91440" rIns="91440" tIns="45720">
            <a:spAutoFit/>
          </a:bodyPr>
          <a:lstStyle/>
          <a:p>
            <a:pPr algn="l" fontAlgn="t" marL="0" marR="0" indent="0" lvl="0">
              <a:lnSpc>
                <a:spcPct val="100000"/>
              </a:lnSpc>
            </a:pPr>
            <a:r>
              <a:rPr lang="en-US" b="1" sz="2200" spc="0" u="none">
                <a:solidFill>
                  <a:srgbClr val="FFFF00">
                    <a:alpha val="100000"/>
                  </a:srgbClr>
                </a:solidFill>
                <a:latin typeface="Microsoft YaHei"/>
              </a:rPr>
              <a:t><![CDATA[我信上帝，全能的父，創造天地的主。我信我主耶穌基督，是上帝的獨生子，因聖靈感孕，為童貞女馬利亞所生，在本丟彼拉多手下受難，被釘在十字架上，受死，埋葬，降在陰間，第三天從死裏復活，升天，坐在全能父上帝的右邊，將來必從那裡降臨，審判活人死人。我信聖靈，我信聖而公之教會，我信聖徒相通，我信罪得赦免，我信身體復活，我信永生。阿們！]]></a:t>
            </a:r>
          </a:p>
        </p:txBody>
      </p:sp>
      <p:sp>
        <p:nvSpPr>
          <p:cNvPr id="5" name=""/>
          <p:cNvSpPr txBox="1"/>
          <p:nvPr/>
        </p:nvSpPr>
        <p:spPr>
          <a:xfrm>
            <a:off x="695325" y="3048000"/>
            <a:ext cx="8448675" cy="2095500"/>
          </a:xfrm>
          <a:prstGeom prst="rect">
            <a:avLst/>
          </a:prstGeom>
          <a:noFill/>
        </p:spPr>
        <p:txBody>
          <a:bodyPr anchor="t" rtlCol="0" bIns="45720" lIns="91440" rIns="91440" tIns="45720">
            <a:spAutoFit/>
          </a:bodyPr>
          <a:lstStyle/>
          <a:p>
            <a:pPr algn="l" fontAlgn="t" marL="0" marR="0" indent="0" lvl="0">
              <a:lnSpc>
                <a:spcPct val="100000"/>
              </a:lnSpc>
            </a:pPr>
            <a:r>
              <a:rPr lang="en-US" b="1" sz="1670" spc="0" u="none">
                <a:solidFill>
                  <a:srgbClr val="FFFF00">
                    <a:alpha val="100000"/>
                  </a:srgbClr>
                </a:solidFill>
                <a:latin typeface="Calibri (Body)"/>
              </a:rPr>
              <a:t><![CDATA[I Believe in God the Father Almighty, Maker of heaven and earth; And in Jesus Christ His only Son our Lord; Who was conceived by the Holy Spirit, born of the Virgin Mary, suffered under Pontius Pilate, was crucified, dead, and buried; He descended into hell, the third day He rose again from the dead; he ascended into heaven, and sit on the right hand of God the Father Almighty, from thence He shall come to judge the living and the dead. I believe in the Holy Spirit; the holy Christian church; The communion of saints; the forgiveness of sins; the resurrection of the body and the life everlasting. Ame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獻詩]]></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提摩太牧區]]></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屬天的喜樂]]></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哈利路亞
我要歡呼歌頌你聖名
屬天喜樂現在降臨
充滿我心]]></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44000" cy="5143500"/>
          <a:chOff x="0" y="638175"/>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獻詩]]></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PlaceHolder]]]></a:t>
            </a:r>
          </a:p>
        </p:txBody>
      </p:sp>
      <p:sp>
        <p:nvSpPr>
          <p:cNvPr id="3"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PlaceHold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證道大綱]]></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三力」]]></a:t>
            </a:r>
          </a:p>
          <a:p>
            <a:pPr algn="r" fontAlgn="ctr" marL="0" marR="0" indent="0" lvl="0">
              <a:lnSpc>
                <a:spcPct val="100000"/>
              </a:lnSpc>
            </a:pPr>
            <a:r>
              <a:rPr lang="en-US" b="1" sz="2700" spc="0" u="none">
                <a:solidFill>
                  <a:srgbClr val="FFFF00">
                    <a:alpha val="100000"/>
                  </a:srgbClr>
                </a:solidFill>
                <a:latin typeface="Microsoft YaHei"/>
              </a:rPr>
              <a:t><![CDATA[
- 陳小冬牧師]]></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證道大綱]]></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ctr" fontAlgn="ctr" marL="0" marR="0" indent="0" lvl="0">
              <a:lnSpc>
                <a:spcPct val="100000"/>
              </a:lnSpc>
              <a:buClr>
                <a:srgbClr val="FFFF00">
                  <a:alpha val="100000"/>
                </a:srgbClr>
              </a:buClr>
              <a:buFont typeface="Calibri"/>
              <a:buAutoNum type="arabicPeriod"/>
            </a:pPr>
            <a:r>
              <a:rPr lang="en-US" b="1" sz="3600" spc="0" u="none">
                <a:solidFill>
                  <a:srgbClr val="FFFF00">
                    <a:alpha val="100000"/>
                  </a:srgbClr>
                </a:solidFill>
                <a:latin typeface="Microsoft YaHei"/>
              </a:rPr>
              <a:t><![CDATA[上帝的能力
自己的努力
其他的助力]]></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95325" y="666750"/>
            <a:ext cx="8448675" cy="4476750"/>
          </a:xfrm>
          <a:prstGeom prst="rect">
            <a:avLst/>
          </a:prstGeom>
          <a:noFill/>
        </p:spPr>
        <p:txBody>
          <a:bodyPr anchor="ctr" rtlCol="0" bIns="45720" lIns="91440" rIns="91440" tIns="45720">
            <a:spAutoFit/>
          </a:bodyPr>
          <a:lstStyle/>
          <a:p>
            <a:pPr algn="l" fontAlgn="base" marL="0" marR="0" indent="0" lvl="0">
              <a:lnSpc>
                <a:spcPct val="100000"/>
              </a:lnSpc>
            </a:pPr>
          </a:p>
          <a:p>
            <a:pPr algn="ctr" fontAlgn="ctr" marL="0" marR="0" indent="0" lvl="0">
              <a:lnSpc>
                <a:spcPct val="100000"/>
              </a:lnSpc>
            </a:pPr>
            <a:r>
              <a:rPr lang="en-US" b="1" sz="3600" spc="0" u="none">
                <a:solidFill>
                  <a:srgbClr val="FFFF00">
                    <a:alpha val="100000"/>
                  </a:srgbClr>
                </a:solidFill>
                <a:latin typeface="Microsoft YaHei"/>
              </a:rPr>
              <a:t><![CDATA[使徒行傳11章1-30節]]></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 使徒和在猶太的眾弟兄、聽說外邦人也領受了　神的道。
11:1 The apostles and the believers throughout Judea heard that the Gentiles also had received the word of Go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 及至彼得上了耶路撒冷、那些奉割禮的門徒和他爭辯說、
11:2 So when Peter went up to Jerusalem, the circumcised believers criticized him]]></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3 你進入未受割禮之人的家、和他們一同吃飯了。
11:3 and said, "You went into the house of uncircumcised men and ate with them."]]></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4 彼得就開口、把這事挨次給他們講解說、
11:4 Starting from the beginning, Peter told them the whole story:]]></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5 我在約帕城裏禱告的時候、魂遊象外、看見異象、有一物降下、好像一塊大布、繫著四角、從天縋下、直來到我跟前．
11:5 "I was in the city of Joppa praying, and in a trance I saw a vision. I saw something like a large sheet being let down from heaven by its four corners, and it came down to where I w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6 我定睛觀看、見內中有地上四足的牲畜、和野獸、昆蟲、並天上的飛鳥。
11:6 I looked into it and saw four-footed animals of the earth, wild beasts, reptiles and bird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7 我且聽見有聲音向我說、彼得、起來、宰了吃。
11:7 Then I heard a voice telling me, 'Get up, Peter. Kill and e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8 我說、主阿、這是不可的．凡俗而不潔淨的物、從來沒有入過我的口。
11:8 "I replied, 'Surely not, Lord! Nothing impure or unclean has ever entered my mouth.']]></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9 第二次、有聲音從天上說、　神所潔淨的、你不可當作俗物。
11:9 "The voice spoke from heaven a second time, 'Do not call anything impure that God has made clea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0 這樣一連三次、就都收回天上去了。
11:10 This happened three times, and then it was all pulled up to heaven agai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1 正當那時、有三個人站在我們所住的房門前、是從該撒利亞差來見我的。
11:11 "Right then three men who had been sent to me from Caesarea stopped at the house where I was staying.]]></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2 聖靈吩咐我和他們同去、不要疑惑。（或作不要分別等類）同著我去的、還有這六位弟兄．我們都進了那人的家．
11:12 The Spirit told me to have no hesitation about going with them. These six brothers also went with me, and we entered the man's hous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3 那人就告訴我們、他如何看見一位天使、站在他屋裏、說、你打發人往約帕去、請那稱呼彼得的西門來．
11:13 He told us how he had seen an angel appear in his house and say, 'Send to Joppa for Simon who is called Pete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4 他有話告訴你、可以叫你和你的全家得救。
11:14 He will bring you a message through which you and all your household will be sa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5 我一開講、聖靈便降在他們身上、正像當初降在我們身上一樣。
11:15 "As I began to speak, the Holy Spirit came on them as he had come on us at the begin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66750"/>
          <a:ext cx="9144000" cy="5143500"/>
          <a:chOff x="0" y="666750"/>
          <a:chExt cx="9144000"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000000">
                    <a:alpha val="100000"/>
                  </a:srgbClr>
                </a:solidFill>
                <a:latin typeface="Microsoft YaHei"/>
              </a:rPr>
              <a:t><![CDATA[來宣揚主耶穌的聖名]]></a:t>
            </a:r>
          </a:p>
        </p:txBody>
      </p:sp>
      <p:sp>
        <p:nvSpPr>
          <p:cNvPr id="2" name=""/>
          <p:cNvSpPr txBox="1"/>
          <p:nvPr/>
        </p:nvSpPr>
        <p:spPr>
          <a:xfrm>
            <a:off x="666750" y="666750"/>
            <a:ext cx="8477250" cy="4476750"/>
          </a:xfrm>
          <a:prstGeom prst="rect">
            <a:avLst/>
          </a:prstGeom>
          <a:noFill/>
        </p:spPr>
        <p:txBody>
          <a:bodyPr anchor="ctr" rtlCol="0" bIns="45720" lIns="91440" rIns="91440" tIns="45720">
            <a:spAutoFit/>
          </a:bodyPr>
          <a:lstStyle/>
          <a:p>
            <a:pPr algn="ctr" fontAlgn="ctr" marL="0" marR="0" indent="0" lvl="0">
              <a:lnSpc>
                <a:spcPct val="100000"/>
              </a:lnSpc>
            </a:pPr>
            <a:r>
              <a:rPr lang="en-US" sz="3800" spc="0" u="none">
                <a:solidFill>
                  <a:srgbClr val="000000">
                    <a:alpha val="100000"/>
                  </a:srgbClr>
                </a:solidFill>
                <a:latin typeface="Microsoft YaHei"/>
              </a:rPr>
              <a:t><![CDATA[來宣揚主耶穌的聖名
來宣揚主耶穌的聖名
我要拍手高聲唱　耶穌已贏得勝利
我要跳舞讚美主　你是全能的君王
主耶穌已作王]]></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6 我就想起主的話說、約翰是用水施洗、但你們要受聖靈的洗。
11:16 Then I remembered what the Lord had said: 'John baptized with water, but you will be baptized with the Holy Spiri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7 　神既然給他們恩賜、像在我們信主耶穌基督的時候、給了我們一樣、我是誰、能攔阻　神呢。
11:17 So if God gave them the same gift he gave us who believed in the Lord Jesus Christ, who was I to think that I could stand in God's way?"]]></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8 眾人聽見這話、就不言語了．只歸榮耀與　神、說、這樣看來、　神也賜恩給外邦人、叫他們悔改得生命了。
11:18 When they heard this, they had no further objections and praised God, saying, "So then, even to Gentiles God has granted repentance that leads to lif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19 那些因司提反的事遭患難四散的門徒、直走到腓尼基、和居比路、並安提阿．他們不向別人講道、只向猶太人講。
11:19 Now those who had been scattered by the persecution that broke out when Stephen was killed traveled as far as Phoenicia, Cyprus and Antioch, spreading the word only among Jew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0 但內中有居比路、和古利奈人、他們到了安提阿、也向希利尼人傳講主耶穌。（有古卷作也向說希利尼話的猶太人傳講主耶穌）
11:20 Some of them, however, men from Cyprus and Cyrene, went to Antioch and began to speak to Greeks also, telling them the good news about the Lord Jesu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1 主與他們同在、信而歸主的人就很多了。
11:21 The Lord's hand was with them, and a great number of people believed and turned to the Lor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2 這風聲傳到耶路撒冷教會人的耳中、他們就打發巴拿巴出去、走到安提阿為止．
11:22 News of this reached the church in Jerusalem, and they sent Barnabas to Antioch.]]></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3 他到了那裏、看見　神所賜的恩就歡喜、勸勉眾人、立定心志、恆久靠主。
11:23 When he arrived and saw what the grace of God had done, he was glad and encouraged them all to remain true to the Lord with all their hear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4 這巴拿巴原是個好人、被聖靈充滿、大有信心．於是有許多人歸服了主。
11:24 He was a good man, full of the Holy Spirit and faith, and a great number of people were brought to the Lor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p:bgPr>
    </p:bg>
    <p:spTree>
      <p:nvGrpSpPr>
        <p:cNvPr id="1" name=""/>
        <p:cNvGrpSpPr/>
        <p:nvPr/>
      </p:nvGrpSpPr>
      <p:grpSpPr>
        <a:xfrm>
          <a:off x="0" y="638175"/>
          <a:ext cx="9172575" cy="5143500"/>
          <a:chOff x="0" y="638175"/>
          <a:chExt cx="9172575" cy="5143500"/>
        </a:xfrm>
      </p:grpSpPr>
      <p:sp>
        <p:nvSpPr>
          <p:cNvPr id="1" name=""/>
          <p:cNvSpPr txBox="1"/>
          <p:nvPr/>
        </p:nvSpPr>
        <p:spPr>
          <a:xfrm>
            <a:off x="0" y="666750"/>
            <a:ext cx="666750" cy="4476750"/>
          </a:xfrm>
          <a:prstGeom prst="rect">
            <a:avLst/>
          </a:prstGeom>
          <a:noFill/>
        </p:spPr>
        <p:txBody>
          <a:bodyPr anchor="ctr" rtlCol="0" bIns="45720" lIns="91440" rIns="91440" tIns="45720">
            <a:spAutoFit/>
          </a:bodyPr>
          <a:lstStyle/>
          <a:p>
            <a:pPr algn="ctr" fontAlgn="ctr" marL="0" marR="0" indent="0" lvl="0">
              <a:lnSpc>
                <a:spcPct val="100000"/>
              </a:lnSpc>
            </a:pPr>
            <a:r>
              <a:rPr lang="en-US" b="1" sz="3000" spc="0" u="none">
                <a:solidFill>
                  <a:srgbClr val="FFFF00">
                    <a:alpha val="100000"/>
                  </a:srgbClr>
                </a:solidFill>
                <a:latin typeface="Microsoft YaHei"/>
              </a:rPr>
              <a:t><![CDATA[讀經]]></a:t>
            </a:r>
          </a:p>
        </p:txBody>
      </p:sp>
      <p:sp>
        <p:nvSpPr>
          <p:cNvPr id="2" name=""/>
          <p:cNvSpPr txBox="1"/>
          <p:nvPr/>
        </p:nvSpPr>
        <p:spPr>
          <a:xfrm>
            <a:off x="666750" y="638175"/>
            <a:ext cx="4252913" cy="285750"/>
          </a:xfrm>
          <a:prstGeom prst="rect">
            <a:avLst/>
          </a:prstGeom>
          <a:noFill/>
        </p:spPr>
        <p:txBody>
          <a:bodyPr anchor="ctr" rtlCol="0" bIns="45720" lIns="91440" rIns="91440" tIns="45720">
            <a:spAutoFit/>
          </a:bodyPr>
          <a:lstStyle/>
          <a:p>
            <a:pPr algn="l" fontAlgn="ctr" marL="0" marR="0" indent="0" lvl="0">
              <a:lnSpc>
                <a:spcPct val="100000"/>
              </a:lnSpc>
            </a:pPr>
            <a:r>
              <a:rPr lang="en-US" b="1" sz="2000" spc="0" u="none">
                <a:solidFill>
                  <a:srgbClr val="FFFF00">
                    <a:alpha val="100000"/>
                  </a:srgbClr>
                </a:solidFill>
                <a:latin typeface="Microsoft YaHei"/>
              </a:rPr>
              <a:t><![CDATA[使徒行傳11章1-30節]]></a:t>
            </a:r>
          </a:p>
        </p:txBody>
      </p:sp>
      <p:sp>
        <p:nvSpPr>
          <p:cNvPr id="3" name=""/>
          <p:cNvSpPr txBox="1"/>
          <p:nvPr/>
        </p:nvSpPr>
        <p:spPr>
          <a:xfrm>
            <a:off x="4919663" y="638175"/>
            <a:ext cx="4252913" cy="285750"/>
          </a:xfrm>
          <a:prstGeom prst="rect">
            <a:avLst/>
          </a:prstGeom>
          <a:noFill/>
        </p:spPr>
        <p:txBody>
          <a:bodyPr anchor="ctr" rtlCol="0" bIns="45720" lIns="91440" rIns="91440" tIns="45720">
            <a:spAutoFit/>
          </a:bodyPr>
          <a:lstStyle/>
          <a:p>
            <a:pPr algn="r" fontAlgn="ctr" marL="0" marR="0" indent="0" lvl="0">
              <a:lnSpc>
                <a:spcPct val="100000"/>
              </a:lnSpc>
            </a:pPr>
            <a:r>
              <a:rPr lang="en-US" b="1" sz="2000" spc="0" u="none">
                <a:solidFill>
                  <a:srgbClr val="FFFF00">
                    <a:alpha val="100000"/>
                  </a:srgbClr>
                </a:solidFill>
                <a:latin typeface="Microsoft YaHei"/>
              </a:rPr>
              <a:t><![CDATA[Acts 11:1-30]]></a:t>
            </a:r>
          </a:p>
        </p:txBody>
      </p:sp>
      <p:sp>
        <p:nvSpPr>
          <p:cNvPr id="4" name=""/>
          <p:cNvSpPr txBox="1"/>
          <p:nvPr/>
        </p:nvSpPr>
        <p:spPr>
          <a:xfrm>
            <a:off x="695325" y="952500"/>
            <a:ext cx="8448675" cy="4191000"/>
          </a:xfrm>
          <a:prstGeom prst="rect">
            <a:avLst/>
          </a:prstGeom>
          <a:noFill/>
        </p:spPr>
        <p:txBody>
          <a:bodyPr anchor="t" rtlCol="0" bIns="45720" lIns="91440" rIns="91440" tIns="45720">
            <a:spAutoFit/>
          </a:bodyPr>
          <a:lstStyle/>
          <a:p>
            <a:pPr algn="l" fontAlgn="t" marL="0" marR="0" indent="0" lvl="0">
              <a:lnSpc>
                <a:spcPct val="100000"/>
              </a:lnSpc>
            </a:pPr>
            <a:r>
              <a:rPr lang="en-US" b="1" sz="2700" spc="0" u="none">
                <a:solidFill>
                  <a:srgbClr val="FFFF00">
                    <a:alpha val="100000"/>
                  </a:srgbClr>
                </a:solidFill>
                <a:latin typeface="Microsoft YaHei"/>
              </a:rPr>
              <a:t><![CDATA[11:25 他又往大數去找掃羅、
11:25 Then Barnabas went to Tarsus to look for Saul,]]></a:t>
            </a:r>
          </a:p>
        </p:txBody>
      </p:sp>
    </p:spTree>
  </p:cSld>
  <p:clrMapOvr>
    <a:masterClrMapping/>
  </p:clrMapOvr>
</p:sld>
</file>

<file path=ppt/theme/theme1.xml><?xml version="1.0" encoding="utf-8"?>
<a:theme xmlns:a="http://schemas.openxmlformats.org/drawingml/2006/main" name="Theme30">
  <a:themeElements>
    <a:clrScheme name="Theme3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3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3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Slides>216</Slides>
  <ScaleCrop>false</ScaleCrop>
  <HeadingPairs>
    <vt:vector size="4" baseType="variant">
      <vt:variant>
        <vt:lpstr>Theme</vt:lpstr>
      </vt:variant>
      <vt:variant>
        <vt:i4>1</vt:i4>
      </vt:variant>
      <vt:variant>
        <vt:lpstr>Slide Titles</vt:lpstr>
      </vt:variant>
      <vt:variant>
        <vt:i4>1</vt:i4>
      </vt:variant>
    </vt:vector>
  </HeadingPairs>
  <TitlesOfParts>
    <vt:vector size="1" baseType="lpstr">
      <vt:lpstr>Office Theme</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Unknown Creator</dc:creator>
  <cp:lastModifiedBy>Unknown Creator</cp:lastModifiedBy>
  <dcterms:created xsi:type="dcterms:W3CDTF">2019-03-21T05:56:19Z</dcterms:created>
  <dcterms:modified xsi:type="dcterms:W3CDTF">2019-03-21T05:56:19Z</dcterms:modified>
  <dc:title>Untitled Presentation</dc:title>
  <dc:description/>
  <dc:subject/>
  <cp:keywords/>
  <cp:category/>
</cp:coreProperties>
</file>

<file path=docProps/custom.xml><?xml version="1.0" encoding="utf-8"?>
<Properties xmlns="http://schemas.openxmlformats.org/officeDocument/2006/custom-properties" xmlns:vt="http://schemas.openxmlformats.org/officeDocument/2006/docPropsVTypes"/>
</file>